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6023" r:id="rId2"/>
    <p:sldMasterId id="2147485997" r:id="rId3"/>
  </p:sldMasterIdLst>
  <p:notesMasterIdLst>
    <p:notesMasterId r:id="rId64"/>
  </p:notesMasterIdLst>
  <p:handoutMasterIdLst>
    <p:handoutMasterId r:id="rId65"/>
  </p:handoutMasterIdLst>
  <p:sldIdLst>
    <p:sldId id="258" r:id="rId4"/>
    <p:sldId id="259" r:id="rId5"/>
    <p:sldId id="260" r:id="rId6"/>
    <p:sldId id="261" r:id="rId7"/>
    <p:sldId id="262" r:id="rId8"/>
    <p:sldId id="263" r:id="rId9"/>
    <p:sldId id="264" r:id="rId10"/>
    <p:sldId id="265" r:id="rId11"/>
    <p:sldId id="266" r:id="rId12"/>
    <p:sldId id="267" r:id="rId13"/>
    <p:sldId id="268" r:id="rId14"/>
    <p:sldId id="321" r:id="rId15"/>
    <p:sldId id="270" r:id="rId16"/>
    <p:sldId id="271" r:id="rId17"/>
    <p:sldId id="273" r:id="rId18"/>
    <p:sldId id="274" r:id="rId19"/>
    <p:sldId id="277" r:id="rId20"/>
    <p:sldId id="275" r:id="rId21"/>
    <p:sldId id="276" r:id="rId22"/>
    <p:sldId id="278" r:id="rId23"/>
    <p:sldId id="279" r:id="rId24"/>
    <p:sldId id="280" r:id="rId25"/>
    <p:sldId id="281" r:id="rId26"/>
    <p:sldId id="282" r:id="rId27"/>
    <p:sldId id="283" r:id="rId28"/>
    <p:sldId id="287" r:id="rId29"/>
    <p:sldId id="285" r:id="rId30"/>
    <p:sldId id="284" r:id="rId31"/>
    <p:sldId id="288" r:id="rId32"/>
    <p:sldId id="291" r:id="rId33"/>
    <p:sldId id="290"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D50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4618" autoAdjust="0"/>
  </p:normalViewPr>
  <p:slideViewPr>
    <p:cSldViewPr snapToGrid="0">
      <p:cViewPr varScale="1">
        <p:scale>
          <a:sx n="128" d="100"/>
          <a:sy n="128" d="100"/>
        </p:scale>
        <p:origin x="456" y="176"/>
      </p:cViewPr>
      <p:guideLst>
        <p:guide orient="horz" pos="2160"/>
        <p:guide pos="3840"/>
      </p:guideLst>
    </p:cSldViewPr>
  </p:slideViewPr>
  <p:notesTextViewPr>
    <p:cViewPr>
      <p:scale>
        <a:sx n="100" d="100"/>
        <a:sy n="100" d="100"/>
      </p:scale>
      <p:origin x="0" y="0"/>
    </p:cViewPr>
  </p:notesTextViewPr>
  <p:notesViewPr>
    <p:cSldViewPr snapToGrid="0">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0D38392C-5B1B-4091-92F5-0AF516E230C0}" type="datetimeFigureOut">
              <a:rPr lang="en-US"/>
              <a:pPr>
                <a:defRPr/>
              </a:pPr>
              <a:t>8/16/21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26BD201C-12E2-4DBB-9A5B-6B389EAEBA6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Arial" charset="0"/>
                <a:cs typeface="Arial" charset="0"/>
              </a:defRPr>
            </a:lvl1pPr>
          </a:lstStyle>
          <a:p>
            <a:pPr>
              <a:defRPr/>
            </a:pPr>
            <a:fld id="{FAC896CC-00FF-4966-96CE-D3E3C41D982D}" type="datetimeFigureOut">
              <a:rPr lang="en-US"/>
              <a:pPr>
                <a:defRPr/>
              </a:pPr>
              <a:t>8/16/21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Arial" charset="0"/>
                <a:cs typeface="Arial" charset="0"/>
              </a:defRPr>
            </a:lvl1pPr>
          </a:lstStyle>
          <a:p>
            <a:pPr>
              <a:defRPr/>
            </a:pPr>
            <a:fld id="{8B4E09B2-6408-441F-BB3F-D03E0D1A73E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9112481E-BE05-47A4-A784-CEC2AD8DD109}"/>
              </a:ext>
            </a:extLst>
          </p:cNvPr>
          <p:cNvSpPr>
            <a:spLocks noGrp="1" noRot="1" noChangeAspect="1" noChangeArrowheads="1" noTextEdit="1"/>
          </p:cNvSpPr>
          <p:nvPr>
            <p:ph type="sldImg"/>
          </p:nvPr>
        </p:nvSpPr>
        <p:spPr bwMode="auto">
          <a:xfrm>
            <a:off x="-2147483648" y="-2147483648"/>
            <a:ext cx="0" cy="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8D0ED5D-862F-46EE-B346-5CCD2AAC3184}"/>
              </a:ext>
            </a:extLst>
          </p:cNvPr>
          <p:cNvSpPr>
            <a:spLocks noGrp="1"/>
          </p:cNvSpPr>
          <p:nvPr>
            <p:ph type="body" idx="1"/>
          </p:nvPr>
        </p:nvSpPr>
        <p:spPr>
          <a:xfrm>
            <a:off x="0" y="0"/>
            <a:ext cx="0" cy="0"/>
          </a:xfrm>
        </p:spPr>
        <p:txBody>
          <a:bodyPr>
            <a:normAutofit fontScale="25000" lnSpcReduction="20000"/>
          </a:bodyPr>
          <a:lstStyle/>
          <a:p>
            <a:pPr>
              <a:defRPr/>
            </a:pPr>
            <a:r>
              <a:rPr lang="en-US" b="1" dirty="0"/>
              <a:t>2-14 (NEW)</a:t>
            </a:r>
          </a:p>
          <a:p>
            <a:pPr>
              <a:defRPr/>
            </a:pPr>
            <a:endParaRPr lang="en-US" dirty="0"/>
          </a:p>
          <a:p>
            <a:pPr>
              <a:defRPr/>
            </a:pPr>
            <a:r>
              <a:rPr lang="en-US" dirty="0">
                <a:ea typeface="Arial" panose="020B0604020202020204" pitchFamily="34" charset="0"/>
                <a:cs typeface="Calibri" panose="020F0502020204030204" pitchFamily="34" charset="0"/>
              </a:rPr>
              <a:t>By state association adoption, effective with the 2022-2023 season, member state associations may establish a shot clock in which the team in control shall attempt a try for field goal within 35 seconds after gaining team control. </a:t>
            </a:r>
          </a:p>
          <a:p>
            <a:pPr>
              <a:defRPr/>
            </a:pPr>
            <a:endParaRPr lang="en-US" dirty="0">
              <a:ea typeface="Calibri" panose="020F0502020204030204" pitchFamily="34" charset="0"/>
              <a:cs typeface="Calibri" panose="020F0502020204030204" pitchFamily="34" charset="0"/>
            </a:endParaRPr>
          </a:p>
          <a:p>
            <a:pPr marL="387350">
              <a:lnSpc>
                <a:spcPct val="107000"/>
              </a:lnSpc>
              <a:spcBef>
                <a:spcPts val="0"/>
              </a:spcBef>
              <a:spcAft>
                <a:spcPts val="1000"/>
              </a:spcAft>
              <a:defRPr/>
            </a:pPr>
            <a:r>
              <a:rPr lang="en-US" dirty="0">
                <a:ea typeface="Arial" panose="020B0604020202020204" pitchFamily="34" charset="0"/>
                <a:cs typeface="Calibri" panose="020F0502020204030204" pitchFamily="34" charset="0"/>
              </a:rPr>
              <a:t>ART. 1   This shall be regulated by a visible shot clock. </a:t>
            </a:r>
          </a:p>
          <a:p>
            <a:pPr marL="387350">
              <a:lnSpc>
                <a:spcPct val="107000"/>
              </a:lnSpc>
              <a:spcBef>
                <a:spcPts val="0"/>
              </a:spcBef>
              <a:spcAft>
                <a:spcPts val="1000"/>
              </a:spcAft>
              <a:defRPr/>
            </a:pPr>
            <a:endParaRPr lang="en-US" dirty="0">
              <a:ea typeface="Calibri" panose="020F0502020204030204" pitchFamily="34" charset="0"/>
              <a:cs typeface="Times New Roman" panose="02020603050405020304" pitchFamily="18" charset="0"/>
            </a:endParaRPr>
          </a:p>
          <a:p>
            <a:pPr marL="387350">
              <a:lnSpc>
                <a:spcPct val="107000"/>
              </a:lnSpc>
              <a:spcBef>
                <a:spcPts val="0"/>
              </a:spcBef>
              <a:spcAft>
                <a:spcPts val="1000"/>
              </a:spcAft>
              <a:defRPr/>
            </a:pPr>
            <a:r>
              <a:rPr lang="en-US" dirty="0">
                <a:ea typeface="Arial" panose="020B0604020202020204" pitchFamily="34" charset="0"/>
                <a:cs typeface="Calibri" panose="020F0502020204030204" pitchFamily="34" charset="0"/>
              </a:rPr>
              <a:t>ART. 2   The tap or try for field goal shall leave the shooter's hand before the expiration of time and subsequently strike the basket ring or enter the basket before or after the shot clock period has expired</a:t>
            </a:r>
            <a:r>
              <a:rPr lang="en-US" sz="1000" b="1" dirty="0">
                <a:ea typeface="Arial" panose="020B0604020202020204" pitchFamily="34" charset="0"/>
                <a:cs typeface="Calibri" panose="020F0502020204030204" pitchFamily="34" charset="0"/>
              </a:rPr>
              <a:t>. </a:t>
            </a:r>
            <a:endParaRPr lang="en-US" sz="1000" dirty="0">
              <a:ea typeface="Calibri" panose="020F0502020204030204" pitchFamily="34" charset="0"/>
              <a:cs typeface="Times New Roman" panose="02020603050405020304" pitchFamily="18" charset="0"/>
            </a:endParaRPr>
          </a:p>
          <a:p>
            <a:pPr>
              <a:defRPr/>
            </a:pPr>
            <a:endParaRPr lang="en-US" dirty="0">
              <a:ea typeface="Calibri" panose="020F0502020204030204" pitchFamily="34" charset="0"/>
              <a:cs typeface="Times New Roman" panose="02020603050405020304" pitchFamily="18" charset="0"/>
            </a:endParaRPr>
          </a:p>
          <a:p>
            <a:pPr>
              <a:defRPr/>
            </a:pPr>
            <a:endParaRPr lang="en-US" dirty="0"/>
          </a:p>
          <a:p>
            <a:pPr>
              <a:defRPr/>
            </a:pPr>
            <a:endParaRPr lang="en-US" dirty="0"/>
          </a:p>
        </p:txBody>
      </p:sp>
      <p:sp>
        <p:nvSpPr>
          <p:cNvPr id="84996" name="Slide Number Placeholder 3">
            <a:extLst>
              <a:ext uri="{FF2B5EF4-FFF2-40B4-BE49-F238E27FC236}">
                <a16:creationId xmlns:a16="http://schemas.microsoft.com/office/drawing/2014/main" id="{1E1831D2-688F-4C11-8488-39606E4BF631}"/>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2900C36-2402-4652-B923-803E11C6ECE9}" type="slidenum">
              <a:rPr lang="en-US" altLang="en-US" sz="1200">
                <a:solidFill>
                  <a:srgbClr val="000000"/>
                </a:solidFill>
                <a:cs typeface="Arial" panose="020B0604020202020204" pitchFamily="34" charset="0"/>
              </a:rPr>
              <a:pPr algn="r" eaLnBrk="1" hangingPunct="1"/>
              <a:t>3</a:t>
            </a:fld>
            <a:endParaRPr lang="en-US" altLang="en-US" sz="1200">
              <a:solidFill>
                <a:srgbClr val="000000"/>
              </a:solidFill>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9282B103-79D4-442D-B9C7-2DBE124D2C3D}"/>
              </a:ext>
            </a:extLst>
          </p:cNvPr>
          <p:cNvSpPr>
            <a:spLocks noGrp="1" noRot="1" noChangeAspect="1" noChangeArrowheads="1" noTextEdit="1"/>
          </p:cNvSpPr>
          <p:nvPr>
            <p:ph type="sldImg"/>
          </p:nvPr>
        </p:nvSpPr>
        <p:spPr bwMode="auto">
          <a:xfrm>
            <a:off x="-2147483648" y="-2147483648"/>
            <a:ext cx="0" cy="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16457C71-8729-4275-98EC-559BE5E1A38C}"/>
              </a:ext>
            </a:extLst>
          </p:cNvPr>
          <p:cNvSpPr>
            <a:spLocks noGrp="1" noChangeArrowheads="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p>
            <a:r>
              <a:rPr lang="en-US" altLang="en-US" b="1"/>
              <a:t>2021-22 </a:t>
            </a:r>
          </a:p>
          <a:p>
            <a:endParaRPr lang="en-US" altLang="en-US" b="1"/>
          </a:p>
          <a:p>
            <a:r>
              <a:rPr lang="en-US" altLang="en-US" b="1"/>
              <a:t>NFHS BASKETBALL POINTS OF EMPHASIS</a:t>
            </a:r>
          </a:p>
        </p:txBody>
      </p:sp>
      <p:sp>
        <p:nvSpPr>
          <p:cNvPr id="103428" name="Slide Number Placeholder 3">
            <a:extLst>
              <a:ext uri="{FF2B5EF4-FFF2-40B4-BE49-F238E27FC236}">
                <a16:creationId xmlns:a16="http://schemas.microsoft.com/office/drawing/2014/main" id="{9A267EE6-37C8-446F-9D53-0F7DA38CBA8B}"/>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BAFC444-DF26-4AFD-926E-E7A544566A7C}" type="slidenum">
              <a:rPr lang="en-US" altLang="en-US" sz="1200">
                <a:solidFill>
                  <a:srgbClr val="000000"/>
                </a:solidFill>
                <a:cs typeface="Arial" panose="020B0604020202020204" pitchFamily="34" charset="0"/>
              </a:rPr>
              <a:pPr algn="r" eaLnBrk="1" hangingPunct="1"/>
              <a:t>12</a:t>
            </a:fld>
            <a:endParaRPr lang="en-US" altLang="en-US" sz="1200">
              <a:solidFill>
                <a:srgbClr val="000000"/>
              </a:solidFill>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20829BB9-8DE1-4F76-8438-1907E83E018A}"/>
              </a:ext>
            </a:extLst>
          </p:cNvPr>
          <p:cNvSpPr>
            <a:spLocks noGrp="1" noRot="1" noChangeAspect="1" noChangeArrowheads="1"/>
          </p:cNvSpPr>
          <p:nvPr>
            <p:ph type="sldImg"/>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a:extLst>
              <a:ext uri="{FF2B5EF4-FFF2-40B4-BE49-F238E27FC236}">
                <a16:creationId xmlns:a16="http://schemas.microsoft.com/office/drawing/2014/main" id="{9F39499A-D8C2-4D74-9ECE-3924788E84E1}"/>
              </a:ext>
            </a:extLst>
          </p:cNvPr>
          <p:cNvSpPr>
            <a:spLocks noGrp="1"/>
          </p:cNvSpPr>
          <p:nvPr>
            <p:ph type="body" idx="1"/>
          </p:nvPr>
        </p:nvSpPr>
        <p:spPr>
          <a:xfrm>
            <a:off x="0" y="0"/>
            <a:ext cx="0" cy="0"/>
          </a:xfrm>
        </p:spPr>
        <p:txBody>
          <a:bodyPr>
            <a:normAutofit fontScale="25000" lnSpcReduction="20000"/>
          </a:bodyPr>
          <a:lstStyle/>
          <a:p>
            <a:pPr>
              <a:defRPr/>
            </a:pPr>
            <a:r>
              <a:rPr lang="en-US" b="1" dirty="0"/>
              <a:t>Q-COLLAR</a:t>
            </a:r>
          </a:p>
          <a:p>
            <a:pPr>
              <a:defRPr/>
            </a:pPr>
            <a:endParaRPr lang="en-US" dirty="0"/>
          </a:p>
          <a:p>
            <a:pPr marL="171450" indent="-171450">
              <a:buFont typeface="Arial" panose="020B0604020202020204" pitchFamily="34" charset="0"/>
              <a:buChar char="•"/>
              <a:defRPr/>
            </a:pPr>
            <a:r>
              <a:rPr lang="en-US" dirty="0">
                <a:solidFill>
                  <a:srgbClr val="333333"/>
                </a:solidFill>
              </a:rPr>
              <a:t>The FDA has authorized marketing of a new device intended to be worn around the neck of athletes aged 13 years and older during sports activities to aid in the protection of the brain from the potential effects associated with repetitive sub-concussive head impacts. The non-invasive device is called the Q-Collar.</a:t>
            </a:r>
          </a:p>
          <a:p>
            <a:pPr marL="171450" indent="-171450">
              <a:buFont typeface="Arial" panose="020B0604020202020204" pitchFamily="34" charset="0"/>
              <a:buChar char="•"/>
              <a:defRPr/>
            </a:pPr>
            <a:r>
              <a:rPr lang="en-US" dirty="0">
                <a:latin typeface="Calibri" panose="020F0502020204030204" pitchFamily="34" charset="0"/>
                <a:ea typeface="Calibri" panose="020F0502020204030204" pitchFamily="34" charset="0"/>
                <a:cs typeface="Times New Roman" panose="02020603050405020304" pitchFamily="18" charset="0"/>
              </a:rPr>
              <a:t>From a medical perspective, the NFHS SMAC consents to this device being worn by interscholastic athletes.</a:t>
            </a:r>
          </a:p>
          <a:p>
            <a:pPr marL="171450" indent="-171450">
              <a:buFont typeface="Arial" panose="020B0604020202020204" pitchFamily="34" charset="0"/>
              <a:buChar char="•"/>
              <a:defRPr/>
            </a:pPr>
            <a:r>
              <a:rPr lang="en-US" dirty="0">
                <a:ea typeface="Calibri" panose="020F0502020204030204" pitchFamily="34" charset="0"/>
              </a:rPr>
              <a:t>The respective NFHS Rules Committees will determine</a:t>
            </a:r>
            <a:r>
              <a:rPr lang="en-US" dirty="0">
                <a:latin typeface="Calibri" panose="020F0502020204030204" pitchFamily="34" charset="0"/>
                <a:ea typeface="Calibri" panose="020F0502020204030204" pitchFamily="34" charset="0"/>
                <a:cs typeface="Times New Roman" panose="02020603050405020304" pitchFamily="18" charset="0"/>
              </a:rPr>
              <a:t> if the Q-Collar will be permissible based on sport-by-sport </a:t>
            </a:r>
          </a:p>
          <a:p>
            <a:pPr>
              <a:defRPr/>
            </a:pPr>
            <a:r>
              <a:rPr lang="en-US" dirty="0">
                <a:latin typeface="Calibri" panose="020F0502020204030204" pitchFamily="34" charset="0"/>
                <a:ea typeface="Calibri" panose="020F0502020204030204" pitchFamily="34" charset="0"/>
                <a:cs typeface="Times New Roman" panose="02020603050405020304" pitchFamily="18" charset="0"/>
              </a:rPr>
              <a:t>     risk assessments.  Basketball does not have a rule that prohibits the wearing of the Q-Collar during competition,  therefore, it is permissible to wear during</a:t>
            </a:r>
          </a:p>
          <a:p>
            <a:pPr>
              <a:defRPr/>
            </a:pPr>
            <a:r>
              <a:rPr lang="en-US" dirty="0">
                <a:latin typeface="Calibri" panose="020F0502020204030204" pitchFamily="34" charset="0"/>
                <a:cs typeface="Times New Roman" panose="02020603050405020304" pitchFamily="18" charset="0"/>
              </a:rPr>
              <a:t>     competition.</a:t>
            </a:r>
            <a:endParaRPr lang="en-US" dirty="0"/>
          </a:p>
        </p:txBody>
      </p:sp>
      <p:sp>
        <p:nvSpPr>
          <p:cNvPr id="105476" name="Slide Number Placeholder 3">
            <a:extLst>
              <a:ext uri="{FF2B5EF4-FFF2-40B4-BE49-F238E27FC236}">
                <a16:creationId xmlns:a16="http://schemas.microsoft.com/office/drawing/2014/main" id="{8BEA62AB-B273-4406-9F82-D34A518EC1AE}"/>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7E2C2F0-CF1C-478C-81FB-F64C6ECD4E31}" type="slidenum">
              <a:rPr lang="en-US" altLang="en-US" sz="1200">
                <a:solidFill>
                  <a:srgbClr val="000000"/>
                </a:solidFill>
                <a:cs typeface="Arial" panose="020B0604020202020204" pitchFamily="34" charset="0"/>
              </a:rPr>
              <a:pPr algn="r" eaLnBrk="1" hangingPunct="1"/>
              <a:t>13</a:t>
            </a:fld>
            <a:endParaRPr lang="en-US" altLang="en-US" sz="1200">
              <a:solidFill>
                <a:srgbClr val="000000"/>
              </a:solidFill>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313188D2-4813-40B8-AE29-8B10CCA3101D}"/>
              </a:ext>
            </a:extLst>
          </p:cNvPr>
          <p:cNvSpPr>
            <a:spLocks noGrp="1" noRot="1" noChangeAspect="1" noChangeArrowheads="1"/>
          </p:cNvSpPr>
          <p:nvPr>
            <p:ph type="sldImg"/>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7523" name="Notes Placeholder 2">
            <a:extLst>
              <a:ext uri="{FF2B5EF4-FFF2-40B4-BE49-F238E27FC236}">
                <a16:creationId xmlns:a16="http://schemas.microsoft.com/office/drawing/2014/main" id="{8BE288F4-7892-4867-9A5C-4BC1F7FADE01}"/>
              </a:ext>
            </a:extLst>
          </p:cNvPr>
          <p:cNvSpPr>
            <a:spLocks noGrp="1" noChangeArrowheads="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p>
            <a:r>
              <a:rPr lang="en-US" altLang="en-US" b="1"/>
              <a:t>VISITING TEAM JERSEYS – GRAY COLOR SPECTRUM CHART</a:t>
            </a:r>
          </a:p>
          <a:p>
            <a:endParaRPr lang="en-US" altLang="en-US" b="1"/>
          </a:p>
          <a:p>
            <a:pPr eaLnBrk="1" hangingPunct="1">
              <a:spcBef>
                <a:spcPct val="0"/>
              </a:spcBef>
              <a:buFont typeface="Wingdings" panose="05000000000000000000" pitchFamily="2" charset="2"/>
              <a:buNone/>
            </a:pPr>
            <a:r>
              <a:rPr lang="en-US" altLang="en-US" sz="2600">
                <a:solidFill>
                  <a:srgbClr val="414B56"/>
                </a:solidFill>
                <a:latin typeface="Calibri" panose="020F0502020204030204" pitchFamily="34" charset="0"/>
              </a:rPr>
              <a:t>Effective with the beginning of the 2021 Basketball Season, the color gray and/or any other light colors being used for an away jersey, must meet the 70% shading of the main color being used in the jersey in order for it to clearly contrast with white. </a:t>
            </a:r>
          </a:p>
          <a:p>
            <a:endParaRPr lang="en-US" altLang="en-US" b="1"/>
          </a:p>
        </p:txBody>
      </p:sp>
      <p:sp>
        <p:nvSpPr>
          <p:cNvPr id="107524" name="Slide Number Placeholder 3">
            <a:extLst>
              <a:ext uri="{FF2B5EF4-FFF2-40B4-BE49-F238E27FC236}">
                <a16:creationId xmlns:a16="http://schemas.microsoft.com/office/drawing/2014/main" id="{E9C1B161-A0D2-44EC-BF36-E22AAD842E11}"/>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9A53B83D-5DC1-4EDE-914B-0D92FBE89A7D}" type="slidenum">
              <a:rPr lang="en-US" altLang="en-US" sz="1200">
                <a:solidFill>
                  <a:srgbClr val="000000"/>
                </a:solidFill>
                <a:cs typeface="Arial" panose="020B0604020202020204" pitchFamily="34" charset="0"/>
              </a:rPr>
              <a:pPr algn="r" eaLnBrk="1" hangingPunct="1"/>
              <a:t>14</a:t>
            </a:fld>
            <a:endParaRPr lang="en-US" altLang="en-US" sz="1200">
              <a:solidFill>
                <a:srgbClr val="000000"/>
              </a:solidFill>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PRESENTATIONS TOPICS</a:t>
            </a:r>
          </a:p>
          <a:p>
            <a:endParaRPr lang="en-US" b="1" dirty="0"/>
          </a:p>
          <a:p>
            <a:pPr eaLnBrk="1" hangingPunct="1"/>
            <a:r>
              <a:rPr lang="en-US" altLang="en-US" dirty="0"/>
              <a:t>Part 1 – Officiating Principles</a:t>
            </a:r>
          </a:p>
          <a:p>
            <a:pPr eaLnBrk="1" hangingPunct="1"/>
            <a:r>
              <a:rPr lang="en-US" altLang="en-US" dirty="0"/>
              <a:t>Part 2 – Terminology</a:t>
            </a:r>
          </a:p>
          <a:p>
            <a:pPr eaLnBrk="1" hangingPunct="1"/>
            <a:r>
              <a:rPr lang="en-US" altLang="en-US" dirty="0"/>
              <a:t>Part 3 – Signals</a:t>
            </a:r>
          </a:p>
          <a:p>
            <a:pPr eaLnBrk="1" hangingPunct="1"/>
            <a:r>
              <a:rPr lang="en-US" altLang="en-US" dirty="0"/>
              <a:t>Part 4 – Game Procedures for a </a:t>
            </a:r>
          </a:p>
          <a:p>
            <a:pPr marL="0" indent="0" eaLnBrk="1" hangingPunct="1">
              <a:buNone/>
            </a:pPr>
            <a:r>
              <a:rPr lang="en-US" altLang="en-US" dirty="0"/>
              <a:t>             Crew of Two Officials</a:t>
            </a:r>
          </a:p>
          <a:p>
            <a:pPr eaLnBrk="1" hangingPunct="1"/>
            <a:r>
              <a:rPr lang="en-US" altLang="en-US" dirty="0"/>
              <a:t>Part 5 – Game Procedures for a </a:t>
            </a:r>
          </a:p>
          <a:p>
            <a:pPr marL="0" indent="0" eaLnBrk="1" hangingPunct="1">
              <a:buNone/>
            </a:pPr>
            <a:r>
              <a:rPr lang="en-US" altLang="en-US" dirty="0"/>
              <a:t>             Crew of Three Officials</a:t>
            </a:r>
          </a:p>
          <a:p>
            <a:endParaRPr lang="en-US" b="1"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16</a:t>
            </a:fld>
            <a:endParaRPr lang="en-US"/>
          </a:p>
        </p:txBody>
      </p:sp>
    </p:spTree>
    <p:extLst>
      <p:ext uri="{BB962C8B-B14F-4D97-AF65-F5344CB8AC3E}">
        <p14:creationId xmlns:p14="http://schemas.microsoft.com/office/powerpoint/2010/main" val="2944995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TERMINOLOGY </a:t>
            </a:r>
          </a:p>
          <a:p>
            <a:endParaRPr lang="en-US" b="1" dirty="0"/>
          </a:p>
          <a:p>
            <a:pPr eaLnBrk="1" hangingPunct="1"/>
            <a:r>
              <a:rPr lang="en-US" altLang="en-US" b="1" dirty="0"/>
              <a:t>Ball Side: </a:t>
            </a:r>
            <a:r>
              <a:rPr lang="en-US" altLang="en-US" dirty="0"/>
              <a:t>The location of the ball in the normal frontcourt offensive alignment of a team. In dividing the court down the middle, (using the basket as a center point), end line to end line. The side of the court where the ball is located is ball side.</a:t>
            </a:r>
            <a:endParaRPr lang="en-US" altLang="en-US" b="1" i="1" dirty="0"/>
          </a:p>
          <a:p>
            <a:pPr eaLnBrk="1" hangingPunct="1"/>
            <a:endParaRPr lang="en-US" altLang="en-US" b="1" dirty="0"/>
          </a:p>
          <a:p>
            <a:pPr eaLnBrk="1" hangingPunct="1"/>
            <a:r>
              <a:rPr lang="en-US" altLang="en-US" b="1" dirty="0"/>
              <a:t>Bump and Run:</a:t>
            </a:r>
            <a:r>
              <a:rPr lang="en-US" altLang="en-US" dirty="0"/>
              <a:t> A technique when one official “bumps” another official out of his/her current position and the vacating official “runs” down into a new position.</a:t>
            </a:r>
            <a:endParaRPr lang="en-US" altLang="en-US" b="1" i="1" dirty="0"/>
          </a:p>
          <a:p>
            <a:pPr eaLnBrk="1" hangingPunct="1"/>
            <a:endParaRPr lang="en-US" altLang="en-US" b="1" dirty="0"/>
          </a:p>
          <a:p>
            <a:pPr eaLnBrk="1" hangingPunct="1"/>
            <a:r>
              <a:rPr lang="en-US" altLang="en-US" b="1" dirty="0"/>
              <a:t>Center Official: </a:t>
            </a:r>
            <a:r>
              <a:rPr lang="en-US" altLang="en-US" dirty="0"/>
              <a:t>The outside official who is in the off-ball position, midway between a step below the free-throw line extended and the top of the circle. The Center official may be table side or opposite side</a:t>
            </a:r>
            <a:r>
              <a:rPr lang="en-US" altLang="en-US" sz="1200" dirty="0"/>
              <a:t>.</a:t>
            </a:r>
            <a:endParaRPr lang="en-US" altLang="en-US" sz="1200" b="1" i="1" dirty="0"/>
          </a:p>
          <a:p>
            <a:endParaRPr lang="en-US" b="1"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17</a:t>
            </a:fld>
            <a:endParaRPr lang="en-US"/>
          </a:p>
        </p:txBody>
      </p:sp>
    </p:spTree>
    <p:extLst>
      <p:ext uri="{BB962C8B-B14F-4D97-AF65-F5344CB8AC3E}">
        <p14:creationId xmlns:p14="http://schemas.microsoft.com/office/powerpoint/2010/main" val="1810297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TERMINOLOGY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eaLnBrk="1" hangingPunct="1"/>
            <a:r>
              <a:rPr lang="en-US" altLang="en-US" b="1" dirty="0"/>
              <a:t>Close Down:</a:t>
            </a:r>
            <a:r>
              <a:rPr lang="en-US" altLang="en-US" dirty="0"/>
              <a:t> Movement of an official (a step or two) related to movement of the ball. The Trail and Center close down toward the end line; the Lead closes down toward the nearest lane line extended.</a:t>
            </a:r>
            <a:endParaRPr lang="en-US" altLang="en-US" b="1" i="1" dirty="0"/>
          </a:p>
          <a:p>
            <a:pPr eaLnBrk="1" hangingPunct="1"/>
            <a:endParaRPr lang="en-US" altLang="en-US" b="1" dirty="0"/>
          </a:p>
          <a:p>
            <a:pPr eaLnBrk="1" hangingPunct="1"/>
            <a:r>
              <a:rPr lang="en-US" altLang="en-US" b="1" dirty="0"/>
              <a:t>Lead Official:</a:t>
            </a:r>
            <a:r>
              <a:rPr lang="en-US" altLang="en-US" dirty="0"/>
              <a:t> The official positioned along and off the end line. The Lead official may be table side or opposite the table, but will be on the same side of the court as the Trail.</a:t>
            </a:r>
            <a:endParaRPr lang="en-US" altLang="en-US" b="1" i="1" dirty="0"/>
          </a:p>
          <a:p>
            <a:pPr eaLnBrk="1" hangingPunct="1"/>
            <a:endParaRPr lang="en-US" altLang="en-US" b="1" dirty="0"/>
          </a:p>
          <a:p>
            <a:pPr eaLnBrk="1" hangingPunct="1"/>
            <a:r>
              <a:rPr lang="en-US" altLang="en-US" b="1" dirty="0"/>
              <a:t>Move to Improve: </a:t>
            </a:r>
            <a:r>
              <a:rPr lang="en-US" altLang="en-US" dirty="0"/>
              <a:t>A technique that means to “move your feet” in order to “improve your angle” on the play. Helps to eliminate being “straight-lined.”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18</a:t>
            </a:fld>
            <a:endParaRPr lang="en-US"/>
          </a:p>
        </p:txBody>
      </p:sp>
    </p:spTree>
    <p:extLst>
      <p:ext uri="{BB962C8B-B14F-4D97-AF65-F5344CB8AC3E}">
        <p14:creationId xmlns:p14="http://schemas.microsoft.com/office/powerpoint/2010/main" val="195049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TERMINOLOGY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eaLnBrk="1" hangingPunct="1"/>
            <a:r>
              <a:rPr lang="en-US" altLang="en-US" b="1" dirty="0"/>
              <a:t>Opposite Side:</a:t>
            </a:r>
            <a:r>
              <a:rPr lang="en-US" altLang="en-US" dirty="0"/>
              <a:t> The side of court opposite the table side.</a:t>
            </a:r>
            <a:endParaRPr lang="en-US" altLang="en-US" b="1" i="1" dirty="0"/>
          </a:p>
          <a:p>
            <a:pPr eaLnBrk="1" hangingPunct="1"/>
            <a:endParaRPr lang="en-US" altLang="en-US" b="1" dirty="0"/>
          </a:p>
          <a:p>
            <a:pPr eaLnBrk="1" hangingPunct="1"/>
            <a:r>
              <a:rPr lang="en-US" altLang="en-US" b="1" dirty="0"/>
              <a:t>Primary Coverage Area (PCA):</a:t>
            </a:r>
            <a:r>
              <a:rPr lang="en-US" altLang="en-US" dirty="0"/>
              <a:t> Area of responsibility for each official. PCA is determined by ball location.</a:t>
            </a:r>
            <a:endParaRPr lang="en-US" altLang="en-US" b="1" i="1" dirty="0"/>
          </a:p>
          <a:p>
            <a:pPr eaLnBrk="1" hangingPunct="1"/>
            <a:endParaRPr lang="en-US" altLang="en-US" b="1" dirty="0"/>
          </a:p>
          <a:p>
            <a:pPr eaLnBrk="1" hangingPunct="1"/>
            <a:r>
              <a:rPr lang="en-US" altLang="en-US" b="1" dirty="0"/>
              <a:t>Rotation: </a:t>
            </a:r>
            <a:r>
              <a:rPr lang="en-US" altLang="en-US" dirty="0"/>
              <a:t>A live-ball situation, whereby the location of the ball keys a change in coverage for the officials. This is implemented when the Lead official moves to ball side dictating a change of position by the Center and Trail officials. The Lead should not rotate until all three officials are in the frontcourt.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19</a:t>
            </a:fld>
            <a:endParaRPr lang="en-US"/>
          </a:p>
        </p:txBody>
      </p:sp>
    </p:spTree>
    <p:extLst>
      <p:ext uri="{BB962C8B-B14F-4D97-AF65-F5344CB8AC3E}">
        <p14:creationId xmlns:p14="http://schemas.microsoft.com/office/powerpoint/2010/main" val="2288591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TERMINOLOGY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eaLnBrk="1" hangingPunct="1"/>
            <a:r>
              <a:rPr lang="en-US" altLang="en-US" b="1" dirty="0"/>
              <a:t>Straight-Line:</a:t>
            </a:r>
            <a:r>
              <a:rPr lang="en-US" altLang="en-US" dirty="0"/>
              <a:t> Refers to a situation that occurs when an official allows his/her vision to be obstructed by a player or players; having to look through a player instead of in between players. When a straight-line occurs, the official is not able to accurately see playing action. The situation is also known as getting “stacked.”</a:t>
            </a:r>
            <a:endParaRPr lang="en-US" altLang="en-US" b="1" i="1" dirty="0"/>
          </a:p>
          <a:p>
            <a:pPr eaLnBrk="1" hangingPunct="1"/>
            <a:endParaRPr lang="en-US" altLang="en-US" b="1" dirty="0"/>
          </a:p>
          <a:p>
            <a:pPr eaLnBrk="1" hangingPunct="1"/>
            <a:r>
              <a:rPr lang="en-US" altLang="en-US" b="1" dirty="0"/>
              <a:t>Strong Side:</a:t>
            </a:r>
            <a:r>
              <a:rPr lang="en-US" altLang="en-US" dirty="0"/>
              <a:t> Side of the court determined by the location of Lead official.</a:t>
            </a:r>
            <a:endParaRPr lang="en-US" altLang="en-US" b="1" i="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20</a:t>
            </a:fld>
            <a:endParaRPr lang="en-US"/>
          </a:p>
        </p:txBody>
      </p:sp>
    </p:spTree>
    <p:extLst>
      <p:ext uri="{BB962C8B-B14F-4D97-AF65-F5344CB8AC3E}">
        <p14:creationId xmlns:p14="http://schemas.microsoft.com/office/powerpoint/2010/main" val="1857806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TERMINOLOGY </a:t>
            </a:r>
          </a:p>
          <a:p>
            <a:endParaRPr lang="en-US" dirty="0"/>
          </a:p>
          <a:p>
            <a:pPr eaLnBrk="1" hangingPunct="1"/>
            <a:r>
              <a:rPr lang="en-US" altLang="en-US" b="1" dirty="0"/>
              <a:t>Switch: </a:t>
            </a:r>
            <a:r>
              <a:rPr lang="en-US" altLang="en-US" dirty="0"/>
              <a:t>A dead-ball situation created by an official who calls a violation or foul. After a violation is called or a foul is reported to the table, there may be a change in position of the officials. The switch will normally involve the calling official moving to a new position on the court.</a:t>
            </a:r>
          </a:p>
          <a:p>
            <a:pPr eaLnBrk="1" hangingPunct="1"/>
            <a:endParaRPr lang="en-US" altLang="en-US" b="1" dirty="0"/>
          </a:p>
          <a:p>
            <a:pPr eaLnBrk="1" hangingPunct="1"/>
            <a:r>
              <a:rPr lang="en-US" altLang="en-US" b="1" dirty="0"/>
              <a:t>Table Side:</a:t>
            </a:r>
            <a:r>
              <a:rPr lang="en-US" altLang="en-US" dirty="0"/>
              <a:t> The side of the court where the scorer’s and timer’s table is located.</a:t>
            </a:r>
            <a:endParaRPr lang="en-US" altLang="en-US" b="1" i="1" dirty="0"/>
          </a:p>
          <a:p>
            <a:pPr eaLnBrk="1" hangingPunct="1"/>
            <a:endParaRPr lang="en-US" altLang="en-US" b="1" dirty="0"/>
          </a:p>
          <a:p>
            <a:pPr eaLnBrk="1" hangingPunct="1"/>
            <a:r>
              <a:rPr lang="en-US" altLang="en-US" b="1" dirty="0"/>
              <a:t>Trail Official:</a:t>
            </a:r>
            <a:r>
              <a:rPr lang="en-US" altLang="en-US" dirty="0"/>
              <a:t> The outside official positioned nearest the division line, approximately 28 feet from the end line (near the top of the three-point arc). The Trail official may be table side or opposite side, but will be on the same side of the court as the Lead.</a:t>
            </a:r>
            <a:endParaRPr lang="en-US" altLang="en-US" b="1" i="1" dirty="0"/>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21</a:t>
            </a:fld>
            <a:endParaRPr lang="en-US"/>
          </a:p>
        </p:txBody>
      </p:sp>
    </p:spTree>
    <p:extLst>
      <p:ext uri="{BB962C8B-B14F-4D97-AF65-F5344CB8AC3E}">
        <p14:creationId xmlns:p14="http://schemas.microsoft.com/office/powerpoint/2010/main" val="364853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TERMINOLOGY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pPr eaLnBrk="1" hangingPunct="1"/>
            <a:r>
              <a:rPr lang="en-US" altLang="en-US" b="1" dirty="0"/>
              <a:t>Weak Side:</a:t>
            </a:r>
            <a:r>
              <a:rPr lang="en-US" altLang="en-US" dirty="0"/>
              <a:t> The side of the court opposite the Lead official; the Center’s side of the court.</a:t>
            </a:r>
          </a:p>
          <a:p>
            <a:pPr eaLnBrk="1" hangingPunct="1"/>
            <a:endParaRPr lang="en-US" altLang="en-US" b="1" i="1" dirty="0"/>
          </a:p>
          <a:p>
            <a:pPr eaLnBrk="1" hangingPunct="1"/>
            <a:r>
              <a:rPr lang="en-US" altLang="en-US" b="1" dirty="0"/>
              <a:t>Wide Triangle: </a:t>
            </a:r>
            <a:r>
              <a:rPr lang="en-US" altLang="en-US" dirty="0"/>
              <a:t>All three officials forming the geometric shape of a wide triangle; keeping all players and activity within the triangle.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22</a:t>
            </a:fld>
            <a:endParaRPr lang="en-US"/>
          </a:p>
        </p:txBody>
      </p:sp>
    </p:spTree>
    <p:extLst>
      <p:ext uri="{BB962C8B-B14F-4D97-AF65-F5344CB8AC3E}">
        <p14:creationId xmlns:p14="http://schemas.microsoft.com/office/powerpoint/2010/main" val="3573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A32D556F-5971-451A-9063-D67981666160}"/>
              </a:ext>
            </a:extLst>
          </p:cNvPr>
          <p:cNvSpPr>
            <a:spLocks noGrp="1" noRot="1" noChangeAspect="1" noChangeArrowheads="1"/>
          </p:cNvSpPr>
          <p:nvPr>
            <p:ph type="sldImg"/>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87043" name="Notes Placeholder 2">
            <a:extLst>
              <a:ext uri="{FF2B5EF4-FFF2-40B4-BE49-F238E27FC236}">
                <a16:creationId xmlns:a16="http://schemas.microsoft.com/office/drawing/2014/main" id="{1AF6E7A4-7A24-4A2F-8342-0EDD1F231F21}"/>
              </a:ext>
            </a:extLst>
          </p:cNvPr>
          <p:cNvSpPr>
            <a:spLocks noGrp="1" noChangeArrowheads="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p>
            <a:r>
              <a:rPr lang="en-US" altLang="en-US"/>
              <a:t>SHOT CLOCK</a:t>
            </a:r>
          </a:p>
          <a:p>
            <a:endParaRPr lang="en-US" altLang="en-US"/>
          </a:p>
          <a:p>
            <a:r>
              <a:rPr lang="en-US" altLang="en-US"/>
              <a:t>Shot clock regulations as printed in the 2021-22 Basketball Rules Book must be followed to be in compliance with the rules.</a:t>
            </a:r>
          </a:p>
          <a:p>
            <a:endParaRPr lang="en-US" altLang="en-US"/>
          </a:p>
        </p:txBody>
      </p:sp>
      <p:sp>
        <p:nvSpPr>
          <p:cNvPr id="87044" name="Slide Number Placeholder 3">
            <a:extLst>
              <a:ext uri="{FF2B5EF4-FFF2-40B4-BE49-F238E27FC236}">
                <a16:creationId xmlns:a16="http://schemas.microsoft.com/office/drawing/2014/main" id="{CA37D303-DB0C-4FC5-ACCB-E109F87C17A7}"/>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67098B4-B7F0-48C1-9DED-034E89E03E5E}" type="slidenum">
              <a:rPr lang="en-US" altLang="en-US" sz="1200">
                <a:solidFill>
                  <a:srgbClr val="000000"/>
                </a:solidFill>
                <a:cs typeface="Arial" panose="020B0604020202020204" pitchFamily="34" charset="0"/>
              </a:rPr>
              <a:pPr algn="r" eaLnBrk="1" hangingPunct="1"/>
              <a:t>4</a:t>
            </a:fld>
            <a:endParaRPr lang="en-US" altLang="en-US" sz="1200">
              <a:solidFill>
                <a:srgbClr val="000000"/>
              </a:solidFill>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PREGAME POSITIONS</a:t>
            </a:r>
          </a:p>
          <a:p>
            <a:endParaRPr lang="en-US" b="1" dirty="0"/>
          </a:p>
          <a:p>
            <a:pPr eaLnBrk="1" hangingPunct="1">
              <a:buFont typeface="Wingdings" panose="05000000000000000000" pitchFamily="2" charset="2"/>
              <a:buNone/>
            </a:pPr>
            <a:r>
              <a:rPr lang="en-US" altLang="en-US" dirty="0"/>
              <a:t>U1 observes home team warm-up</a:t>
            </a:r>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r>
              <a:rPr lang="en-US" altLang="en-US" dirty="0"/>
              <a:t>U2 observes visiting team warm-up</a:t>
            </a:r>
          </a:p>
          <a:p>
            <a:endParaRPr lang="en-US" b="1"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23</a:t>
            </a:fld>
            <a:endParaRPr lang="en-US"/>
          </a:p>
        </p:txBody>
      </p:sp>
    </p:spTree>
    <p:extLst>
      <p:ext uri="{BB962C8B-B14F-4D97-AF65-F5344CB8AC3E}">
        <p14:creationId xmlns:p14="http://schemas.microsoft.com/office/powerpoint/2010/main" val="1841315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Jump Ball</a:t>
            </a:r>
            <a:r>
              <a:rPr lang="en-US" altLang="en-US" dirty="0"/>
              <a:t>:</a:t>
            </a:r>
            <a:br>
              <a:rPr lang="en-US" altLang="en-US" dirty="0"/>
            </a:br>
            <a:endParaRPr lang="en-US" altLang="en-US" dirty="0"/>
          </a:p>
          <a:p>
            <a:pPr>
              <a:defRPr/>
            </a:pPr>
            <a:r>
              <a:rPr lang="en-US" altLang="en-US" dirty="0"/>
              <a:t>Referee may designate best </a:t>
            </a:r>
            <a:r>
              <a:rPr lang="en-US" altLang="en-US" dirty="0" err="1"/>
              <a:t>tosser</a:t>
            </a:r>
            <a:r>
              <a:rPr lang="en-US" altLang="en-US" dirty="0"/>
              <a:t> for opening and overtime jump balls.</a:t>
            </a:r>
          </a:p>
          <a:p>
            <a:pPr>
              <a:defRPr/>
            </a:pPr>
            <a:endParaRPr lang="en-US" altLang="en-US" dirty="0"/>
          </a:p>
          <a:p>
            <a:pPr marL="342900" indent="-342900" eaLnBrk="1" hangingPunct="1">
              <a:spcBef>
                <a:spcPct val="0"/>
              </a:spcBef>
              <a:buFont typeface="Wingdings" panose="05000000000000000000" pitchFamily="2" charset="2"/>
              <a:buNone/>
              <a:defRPr/>
            </a:pPr>
            <a:r>
              <a:rPr lang="en-US" altLang="en-US" sz="1200" dirty="0">
                <a:solidFill>
                  <a:srgbClr val="414B56"/>
                </a:solidFill>
                <a:latin typeface="Calibri"/>
              </a:rPr>
              <a:t>U1 chops clock – watches jumpers</a:t>
            </a:r>
          </a:p>
          <a:p>
            <a:pPr marL="342900" indent="-342900" eaLnBrk="1" hangingPunct="1">
              <a:spcBef>
                <a:spcPct val="0"/>
              </a:spcBef>
              <a:buFont typeface="Wingdings" panose="05000000000000000000" pitchFamily="2" charset="2"/>
              <a:buNone/>
              <a:defRPr/>
            </a:pPr>
            <a:endParaRPr lang="en-US" altLang="en-US" sz="800" dirty="0">
              <a:solidFill>
                <a:srgbClr val="414B56"/>
              </a:solidFill>
              <a:latin typeface="Calibri"/>
            </a:endParaRPr>
          </a:p>
          <a:p>
            <a:pPr marL="342900" indent="-342900" eaLnBrk="1" hangingPunct="1">
              <a:spcBef>
                <a:spcPct val="0"/>
              </a:spcBef>
              <a:buFont typeface="Wingdings" panose="05000000000000000000" pitchFamily="2" charset="2"/>
              <a:buNone/>
              <a:defRPr/>
            </a:pPr>
            <a:r>
              <a:rPr lang="en-US" altLang="en-US" sz="1200" dirty="0">
                <a:solidFill>
                  <a:srgbClr val="414B56"/>
                </a:solidFill>
                <a:latin typeface="Calibri"/>
              </a:rPr>
              <a:t>U2 watches eight non-jumpers</a:t>
            </a:r>
          </a:p>
          <a:p>
            <a:pPr marL="342900" indent="-342900" eaLnBrk="1" hangingPunct="1">
              <a:spcBef>
                <a:spcPct val="0"/>
              </a:spcBef>
              <a:buFont typeface="Wingdings" panose="05000000000000000000" pitchFamily="2" charset="2"/>
              <a:buNone/>
              <a:defRPr/>
            </a:pPr>
            <a:endParaRPr lang="en-US" altLang="en-US" sz="800" dirty="0">
              <a:solidFill>
                <a:srgbClr val="414B56"/>
              </a:solidFill>
              <a:latin typeface="Calibri"/>
            </a:endParaRPr>
          </a:p>
          <a:p>
            <a:pPr marL="342900" indent="-342900" eaLnBrk="1" hangingPunct="1">
              <a:spcBef>
                <a:spcPct val="0"/>
              </a:spcBef>
              <a:buFont typeface="Wingdings" panose="05000000000000000000" pitchFamily="2" charset="2"/>
              <a:buNone/>
              <a:defRPr/>
            </a:pPr>
            <a:r>
              <a:rPr lang="en-US" altLang="en-US" sz="1200" dirty="0">
                <a:solidFill>
                  <a:srgbClr val="414B56"/>
                </a:solidFill>
                <a:latin typeface="Calibri"/>
              </a:rPr>
              <a:t>U1 &amp; U2 mindful of quick 3-pt attempt and over/back</a:t>
            </a:r>
          </a:p>
          <a:p>
            <a:endParaRPr lang="en-US" b="1"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24</a:t>
            </a:fld>
            <a:endParaRPr lang="en-US"/>
          </a:p>
        </p:txBody>
      </p:sp>
    </p:spTree>
    <p:extLst>
      <p:ext uri="{BB962C8B-B14F-4D97-AF65-F5344CB8AC3E}">
        <p14:creationId xmlns:p14="http://schemas.microsoft.com/office/powerpoint/2010/main" val="1562145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Jump Ball</a:t>
            </a:r>
            <a:r>
              <a:rPr lang="en-US" altLang="en-US" dirty="0"/>
              <a:t>:</a:t>
            </a:r>
          </a:p>
          <a:p>
            <a:endParaRPr lang="en-US" altLang="en-US" dirty="0"/>
          </a:p>
          <a:p>
            <a:r>
              <a:rPr lang="en-US" altLang="en-US" dirty="0"/>
              <a:t>R (tossing official) always goes into T position</a:t>
            </a: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25</a:t>
            </a:fld>
            <a:endParaRPr lang="en-US"/>
          </a:p>
        </p:txBody>
      </p:sp>
    </p:spTree>
    <p:extLst>
      <p:ext uri="{BB962C8B-B14F-4D97-AF65-F5344CB8AC3E}">
        <p14:creationId xmlns:p14="http://schemas.microsoft.com/office/powerpoint/2010/main" val="3646201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cs typeface="Arial" panose="020B0604020202020204" pitchFamily="34" charset="0"/>
              </a:rPr>
              <a:t>Primary Coverage Areas:</a:t>
            </a:r>
          </a:p>
          <a:p>
            <a:endParaRPr lang="en-US" altLang="en-US" b="1"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A.  The Trail official has primary responsibility for the area above the free throw line extended to the far lane line extended and outside the three-point arc to the end line.</a:t>
            </a:r>
            <a:endParaRPr lang="en-US" altLang="en-US" dirty="0">
              <a:cs typeface="Times New Roman" panose="02020603050405020304" pitchFamily="18" charset="0"/>
            </a:endParaRPr>
          </a:p>
          <a:p>
            <a:r>
              <a:rPr lang="en-US" altLang="en-US" dirty="0">
                <a:latin typeface="Arial" panose="020B0604020202020204" pitchFamily="34" charset="0"/>
                <a:cs typeface="Arial" panose="020B0604020202020204" pitchFamily="34" charset="0"/>
              </a:rPr>
              <a:t>B.  The Center official has primary responsibility for the area from the near lane line extended to the near sideline and the near half of the key area.</a:t>
            </a:r>
            <a:endParaRPr lang="en-US" altLang="en-US" dirty="0">
              <a:cs typeface="Times New Roman" panose="02020603050405020304" pitchFamily="18" charset="0"/>
            </a:endParaRPr>
          </a:p>
          <a:p>
            <a:r>
              <a:rPr lang="en-US" altLang="en-US" dirty="0">
                <a:latin typeface="Arial" panose="020B0604020202020204" pitchFamily="34" charset="0"/>
                <a:cs typeface="Arial" panose="020B0604020202020204" pitchFamily="34" charset="0"/>
              </a:rPr>
              <a:t>C.  The Lead official has primary responsibility for the near half of the key area and inside the arc below the free throw line extended.</a:t>
            </a:r>
            <a:endParaRPr lang="en-US" altLang="en-US" dirty="0">
              <a:cs typeface="Times New Roman" panose="02020603050405020304" pitchFamily="18" charset="0"/>
            </a:endParaRPr>
          </a:p>
          <a:p>
            <a:r>
              <a:rPr lang="en-US" altLang="en-US" dirty="0"/>
              <a:t>D.  Both C and T should close down on shots.</a:t>
            </a:r>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26</a:t>
            </a:fld>
            <a:endParaRPr lang="en-US"/>
          </a:p>
        </p:txBody>
      </p:sp>
    </p:spTree>
    <p:extLst>
      <p:ext uri="{BB962C8B-B14F-4D97-AF65-F5344CB8AC3E}">
        <p14:creationId xmlns:p14="http://schemas.microsoft.com/office/powerpoint/2010/main" val="1299043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LINE COVERAGE</a:t>
            </a:r>
          </a:p>
          <a:p>
            <a:endParaRPr lang="en-US" b="1" dirty="0"/>
          </a:p>
          <a:p>
            <a:pPr eaLnBrk="1" hangingPunct="1">
              <a:buFont typeface="Wingdings" panose="05000000000000000000" pitchFamily="2" charset="2"/>
              <a:buNone/>
            </a:pPr>
            <a:r>
              <a:rPr lang="en-US" altLang="en-US" dirty="0"/>
              <a:t>L has entire end line</a:t>
            </a:r>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r>
              <a:rPr lang="en-US" altLang="en-US" dirty="0"/>
              <a:t>C has closest sideline</a:t>
            </a:r>
          </a:p>
          <a:p>
            <a:pPr eaLnBrk="1" hangingPunct="1">
              <a:buFont typeface="Wingdings" panose="05000000000000000000" pitchFamily="2" charset="2"/>
              <a:buNone/>
            </a:pPr>
            <a:endParaRPr lang="en-US" altLang="en-US" sz="800" dirty="0"/>
          </a:p>
          <a:p>
            <a:pPr eaLnBrk="1" hangingPunct="1">
              <a:buFont typeface="Wingdings" panose="05000000000000000000" pitchFamily="2" charset="2"/>
              <a:buNone/>
            </a:pPr>
            <a:r>
              <a:rPr lang="en-US" altLang="en-US" dirty="0"/>
              <a:t>T has closest sideline, division line, and far end  line</a:t>
            </a:r>
          </a:p>
          <a:p>
            <a:pPr eaLnBrk="1" hangingPunct="1">
              <a:buFont typeface="Wingdings" panose="05000000000000000000" pitchFamily="2" charset="2"/>
              <a:buNone/>
            </a:pPr>
            <a:endParaRPr lang="en-US" altLang="en-US" sz="800" dirty="0"/>
          </a:p>
          <a:p>
            <a:pPr eaLnBrk="1" hangingPunct="1">
              <a:buFont typeface="Wingdings" panose="05000000000000000000" pitchFamily="2" charset="2"/>
              <a:buNone/>
            </a:pPr>
            <a:r>
              <a:rPr lang="en-US" altLang="en-US" dirty="0"/>
              <a:t>Call only your line</a:t>
            </a:r>
          </a:p>
          <a:p>
            <a:endParaRPr lang="en-US" b="1" dirty="0"/>
          </a:p>
          <a:p>
            <a:endParaRPr lang="en-US" b="1" dirty="0"/>
          </a:p>
          <a:p>
            <a:endParaRPr lang="en-US" b="0"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27</a:t>
            </a:fld>
            <a:endParaRPr lang="en-US"/>
          </a:p>
        </p:txBody>
      </p:sp>
    </p:spTree>
    <p:extLst>
      <p:ext uri="{BB962C8B-B14F-4D97-AF65-F5344CB8AC3E}">
        <p14:creationId xmlns:p14="http://schemas.microsoft.com/office/powerpoint/2010/main" val="2554698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Front Court:  INBOUNDS COVERAGE</a:t>
            </a: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28</a:t>
            </a:fld>
            <a:endParaRPr lang="en-US"/>
          </a:p>
        </p:txBody>
      </p:sp>
    </p:spTree>
    <p:extLst>
      <p:ext uri="{BB962C8B-B14F-4D97-AF65-F5344CB8AC3E}">
        <p14:creationId xmlns:p14="http://schemas.microsoft.com/office/powerpoint/2010/main" val="1071090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cs typeface="Arial" panose="020B0604020202020204" pitchFamily="34" charset="0"/>
              </a:rPr>
              <a:t>Coverage in Transition:</a:t>
            </a:r>
          </a:p>
          <a:p>
            <a:endParaRPr lang="en-US" altLang="en-US" b="1"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A.  Trail becomes new Lead.</a:t>
            </a:r>
            <a:endParaRPr lang="en-US" altLang="en-US" dirty="0">
              <a:cs typeface="Times New Roman" panose="02020603050405020304" pitchFamily="18" charset="0"/>
            </a:endParaRPr>
          </a:p>
          <a:p>
            <a:r>
              <a:rPr lang="en-US" altLang="en-US" dirty="0">
                <a:latin typeface="Arial" panose="020B0604020202020204" pitchFamily="34" charset="0"/>
                <a:cs typeface="Arial" panose="020B0604020202020204" pitchFamily="34" charset="0"/>
              </a:rPr>
              <a:t>B.  Center remains Center.</a:t>
            </a:r>
            <a:endParaRPr lang="en-US" altLang="en-US" dirty="0">
              <a:cs typeface="Times New Roman" panose="02020603050405020304" pitchFamily="18" charset="0"/>
            </a:endParaRPr>
          </a:p>
          <a:p>
            <a:r>
              <a:rPr lang="en-US" altLang="en-US" dirty="0">
                <a:latin typeface="Arial" panose="020B0604020202020204" pitchFamily="34" charset="0"/>
                <a:cs typeface="Arial" panose="020B0604020202020204" pitchFamily="34" charset="0"/>
              </a:rPr>
              <a:t>C.  Lead becomes new Trail.</a:t>
            </a:r>
            <a:endParaRPr lang="en-US" altLang="en-US"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29</a:t>
            </a:fld>
            <a:endParaRPr lang="en-US"/>
          </a:p>
        </p:txBody>
      </p:sp>
    </p:spTree>
    <p:extLst>
      <p:ext uri="{BB962C8B-B14F-4D97-AF65-F5344CB8AC3E}">
        <p14:creationId xmlns:p14="http://schemas.microsoft.com/office/powerpoint/2010/main" val="3128723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AEFC4CCC-7149-4009-B2A0-F4003B0F8BA0}"/>
              </a:ext>
            </a:extLst>
          </p:cNvPr>
          <p:cNvSpPr>
            <a:spLocks noGrp="1" noRot="1" noChangeAspect="1" noChangeArrowheads="1" noTextEdit="1"/>
          </p:cNvSpPr>
          <p:nvPr>
            <p:ph type="sldImg"/>
          </p:nvPr>
        </p:nvSpPr>
        <p:spPr bwMode="auto">
          <a:xfrm>
            <a:off x="406400" y="698500"/>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Rectangle 3">
            <a:extLst>
              <a:ext uri="{FF2B5EF4-FFF2-40B4-BE49-F238E27FC236}">
                <a16:creationId xmlns:a16="http://schemas.microsoft.com/office/drawing/2014/main" id="{88F8E6B7-286A-42B8-9D13-3CA48568291F}"/>
              </a:ext>
            </a:extLst>
          </p:cNvPr>
          <p:cNvSpPr>
            <a:spLocks noGrp="1" noChangeArrowheads="1"/>
          </p:cNvSpPr>
          <p:nvPr>
            <p:ph type="body" idx="1"/>
          </p:nvPr>
        </p:nvSpPr>
        <p:spPr bwMode="auto">
          <a:xfrm>
            <a:off x="935038" y="4416425"/>
            <a:ext cx="5140325"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1" tIns="46426" rIns="92851" bIns="46426"/>
          <a:lstStyle/>
          <a:p>
            <a:pPr eaLnBrk="1" hangingPunct="1">
              <a:buFont typeface="Wingdings" panose="05000000000000000000" pitchFamily="2" charset="2"/>
              <a:buNone/>
            </a:pPr>
            <a:r>
              <a:rPr lang="en-US" altLang="en-US" b="1"/>
              <a:t>Press Coverage:</a:t>
            </a:r>
          </a:p>
          <a:p>
            <a:pPr eaLnBrk="1" hangingPunct="1">
              <a:buFont typeface="Wingdings" panose="05000000000000000000" pitchFamily="2" charset="2"/>
              <a:buNone/>
            </a:pPr>
            <a:endParaRPr lang="en-US" altLang="en-US"/>
          </a:p>
          <a:p>
            <a:pPr eaLnBrk="1" hangingPunct="1">
              <a:buFont typeface="Wingdings" panose="05000000000000000000" pitchFamily="2" charset="2"/>
              <a:buNone/>
            </a:pPr>
            <a:r>
              <a:rPr lang="en-US" altLang="en-US"/>
              <a:t>C stays in backcourt </a:t>
            </a:r>
          </a:p>
          <a:p>
            <a:pPr eaLnBrk="1" hangingPunct="1">
              <a:buFont typeface="Wingdings" panose="05000000000000000000" pitchFamily="2" charset="2"/>
              <a:buNone/>
            </a:pPr>
            <a:endParaRPr lang="en-US" altLang="en-US" sz="800"/>
          </a:p>
          <a:p>
            <a:pPr eaLnBrk="1" hangingPunct="1">
              <a:buFont typeface="Wingdings" panose="05000000000000000000" pitchFamily="2" charset="2"/>
              <a:buNone/>
            </a:pPr>
            <a:r>
              <a:rPr lang="en-US" altLang="en-US"/>
              <a:t>L should have deepest player in front and boxed-in</a:t>
            </a:r>
          </a:p>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SHOT &amp; REBOUND COVERAGE</a:t>
            </a:r>
          </a:p>
          <a:p>
            <a:endParaRPr 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 should not be positioned within lane lines</a:t>
            </a:r>
          </a:p>
          <a:p>
            <a:endParaRPr lang="en-US" b="0" dirty="0"/>
          </a:p>
          <a:p>
            <a:r>
              <a:rPr lang="en-US" dirty="0"/>
              <a:t>Both C and T should close down on shots</a:t>
            </a:r>
          </a:p>
          <a:p>
            <a:endParaRPr lang="en-US" dirty="0"/>
          </a:p>
          <a:p>
            <a:r>
              <a:rPr lang="en-US" dirty="0"/>
              <a:t>C is primarily responsible for weak side rebounding</a:t>
            </a:r>
          </a:p>
          <a:p>
            <a:endParaRPr lang="en-US" b="0" dirty="0"/>
          </a:p>
        </p:txBody>
      </p:sp>
      <p:sp>
        <p:nvSpPr>
          <p:cNvPr id="4" name="Slide Number Placeholder 3"/>
          <p:cNvSpPr>
            <a:spLocks noGrp="1"/>
          </p:cNvSpPr>
          <p:nvPr>
            <p:ph type="sldNum" sz="quarter" idx="5"/>
          </p:nvPr>
        </p:nvSpPr>
        <p:spPr/>
        <p:txBody>
          <a:bodyPr/>
          <a:lstStyle/>
          <a:p>
            <a:pPr>
              <a:defRPr/>
            </a:pPr>
            <a:fld id="{8B4E09B2-6408-441F-BB3F-D03E0D1A73E8}" type="slidenum">
              <a:rPr lang="en-US" smtClean="0"/>
              <a:pPr>
                <a:defRPr/>
              </a:pPr>
              <a:t>31</a:t>
            </a:fld>
            <a:endParaRPr lang="en-US"/>
          </a:p>
        </p:txBody>
      </p:sp>
    </p:spTree>
    <p:extLst>
      <p:ext uri="{BB962C8B-B14F-4D97-AF65-F5344CB8AC3E}">
        <p14:creationId xmlns:p14="http://schemas.microsoft.com/office/powerpoint/2010/main" val="1731946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056B08A6-513F-46EB-B036-3079BEDBB748}"/>
              </a:ext>
            </a:extLst>
          </p:cNvPr>
          <p:cNvSpPr>
            <a:spLocks noGrp="1" noRot="1" noChangeAspect="1" noChangeArrowheads="1" noTextEdit="1"/>
          </p:cNvSpPr>
          <p:nvPr>
            <p:ph type="sldImg"/>
          </p:nvPr>
        </p:nvSpPr>
        <p:spPr bwMode="auto">
          <a:xfrm>
            <a:off x="406400" y="698500"/>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Rectangle 3">
            <a:extLst>
              <a:ext uri="{FF2B5EF4-FFF2-40B4-BE49-F238E27FC236}">
                <a16:creationId xmlns:a16="http://schemas.microsoft.com/office/drawing/2014/main" id="{31D6EEF3-86C5-45EB-8EE8-065281AAEA2F}"/>
              </a:ext>
            </a:extLst>
          </p:cNvPr>
          <p:cNvSpPr>
            <a:spLocks noGrp="1" noChangeArrowheads="1"/>
          </p:cNvSpPr>
          <p:nvPr>
            <p:ph type="body" idx="1"/>
          </p:nvPr>
        </p:nvSpPr>
        <p:spPr bwMode="auto">
          <a:xfrm>
            <a:off x="935038" y="4416425"/>
            <a:ext cx="5140325"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1" tIns="46426" rIns="92851" bIns="46426"/>
          <a:lstStyle/>
          <a:p>
            <a:r>
              <a:rPr lang="en-US" altLang="en-US" b="1"/>
              <a:t>Shot and Rebound Coverage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AA2D55B0-642B-4705-8D1F-FEEAD5445730}"/>
              </a:ext>
            </a:extLst>
          </p:cNvPr>
          <p:cNvSpPr>
            <a:spLocks noGrp="1" noRot="1" noChangeAspect="1" noChangeArrowheads="1"/>
          </p:cNvSpPr>
          <p:nvPr>
            <p:ph type="sldImg"/>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89091" name="Notes Placeholder 2">
            <a:extLst>
              <a:ext uri="{FF2B5EF4-FFF2-40B4-BE49-F238E27FC236}">
                <a16:creationId xmlns:a16="http://schemas.microsoft.com/office/drawing/2014/main" id="{6E86A4D2-BECE-4CEA-A009-6AB166ECB59F}"/>
              </a:ext>
            </a:extLst>
          </p:cNvPr>
          <p:cNvSpPr>
            <a:spLocks noGrp="1" noChangeArrowheads="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p>
            <a:r>
              <a:rPr lang="en-US" altLang="en-US" b="1" dirty="0"/>
              <a:t>2-14 (NEW) SHOT CLOCK STATE ADOPTION 2022-23</a:t>
            </a:r>
          </a:p>
          <a:p>
            <a:endParaRPr lang="en-US" altLang="en-US" dirty="0"/>
          </a:p>
          <a:p>
            <a:r>
              <a:rPr lang="en-US" altLang="en-US" dirty="0"/>
              <a:t>NFHS permits state association adoption of the shot clock, effective with the 2022-23 season.</a:t>
            </a:r>
          </a:p>
          <a:p>
            <a:endParaRPr lang="en-US" altLang="en-US" dirty="0"/>
          </a:p>
        </p:txBody>
      </p:sp>
      <p:sp>
        <p:nvSpPr>
          <p:cNvPr id="89092" name="Slide Number Placeholder 3">
            <a:extLst>
              <a:ext uri="{FF2B5EF4-FFF2-40B4-BE49-F238E27FC236}">
                <a16:creationId xmlns:a16="http://schemas.microsoft.com/office/drawing/2014/main" id="{7459BBE5-BC09-4800-B2C7-CDA569416B49}"/>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53351A33-21F1-478E-A569-4CF31B2B126B}" type="slidenum">
              <a:rPr lang="en-US" altLang="en-US" sz="1200">
                <a:solidFill>
                  <a:srgbClr val="000000"/>
                </a:solidFill>
                <a:cs typeface="Arial" panose="020B0604020202020204" pitchFamily="34" charset="0"/>
              </a:rPr>
              <a:pPr algn="r" eaLnBrk="1" hangingPunct="1"/>
              <a:t>5</a:t>
            </a:fld>
            <a:endParaRPr lang="en-US" altLang="en-US" sz="1200">
              <a:solidFill>
                <a:srgbClr val="000000"/>
              </a:solidFill>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A7BAB105-9B58-48AF-A83A-6733CF899606}"/>
              </a:ext>
            </a:extLst>
          </p:cNvPr>
          <p:cNvSpPr>
            <a:spLocks noGrp="1" noRot="1" noChangeAspect="1" noChangeArrowheads="1" noTextEdit="1"/>
          </p:cNvSpPr>
          <p:nvPr>
            <p:ph type="sldImg"/>
          </p:nvPr>
        </p:nvSpPr>
        <p:spPr bwMode="auto">
          <a:xfrm>
            <a:off x="406400" y="698500"/>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Rectangle 3">
            <a:extLst>
              <a:ext uri="{FF2B5EF4-FFF2-40B4-BE49-F238E27FC236}">
                <a16:creationId xmlns:a16="http://schemas.microsoft.com/office/drawing/2014/main" id="{D6285275-701A-49F4-830C-2F1F285A2777}"/>
              </a:ext>
            </a:extLst>
          </p:cNvPr>
          <p:cNvSpPr>
            <a:spLocks noGrp="1" noChangeArrowheads="1"/>
          </p:cNvSpPr>
          <p:nvPr>
            <p:ph type="body" idx="1"/>
          </p:nvPr>
        </p:nvSpPr>
        <p:spPr bwMode="auto">
          <a:xfrm>
            <a:off x="935038" y="4416425"/>
            <a:ext cx="5140325"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1" tIns="46426" rIns="92851" bIns="46426">
            <a:normAutofit fontScale="77500" lnSpcReduction="20000"/>
          </a:bodyPr>
          <a:lstStyle/>
          <a:p>
            <a:pPr>
              <a:lnSpc>
                <a:spcPct val="80000"/>
              </a:lnSpc>
              <a:spcBef>
                <a:spcPct val="50000"/>
              </a:spcBef>
              <a:buFont typeface="Wingdings" panose="05000000000000000000" pitchFamily="2" charset="2"/>
              <a:buNone/>
            </a:pPr>
            <a:r>
              <a:rPr lang="en-US" altLang="en-US" sz="3000" b="1">
                <a:solidFill>
                  <a:srgbClr val="EAEAEA"/>
                </a:solidFill>
                <a:latin typeface="Arial Narrow" panose="020B0606020202030204" pitchFamily="34" charset="0"/>
              </a:rPr>
              <a:t>Three-Point Shot Coverage</a:t>
            </a:r>
            <a:r>
              <a:rPr lang="en-US" altLang="en-US" sz="3000">
                <a:solidFill>
                  <a:srgbClr val="EAEAEA"/>
                </a:solidFill>
                <a:latin typeface="Arial Narrow" panose="020B0606020202030204" pitchFamily="34" charset="0"/>
              </a:rPr>
              <a:t>:</a:t>
            </a:r>
          </a:p>
          <a:p>
            <a:pPr>
              <a:lnSpc>
                <a:spcPct val="80000"/>
              </a:lnSpc>
              <a:spcBef>
                <a:spcPct val="50000"/>
              </a:spcBef>
              <a:buFont typeface="Wingdings" panose="05000000000000000000" pitchFamily="2" charset="2"/>
              <a:buNone/>
            </a:pPr>
            <a:endParaRPr lang="en-US" altLang="en-US" sz="3000">
              <a:solidFill>
                <a:srgbClr val="EAEAEA"/>
              </a:solidFill>
              <a:latin typeface="Arial Narrow" panose="020B0606020202030204" pitchFamily="34" charset="0"/>
            </a:endParaRPr>
          </a:p>
          <a:p>
            <a:pPr eaLnBrk="1" hangingPunct="1">
              <a:buFont typeface="Wingdings" panose="05000000000000000000" pitchFamily="2" charset="2"/>
              <a:buNone/>
            </a:pPr>
            <a:r>
              <a:rPr lang="en-US" altLang="en-US" sz="3200"/>
              <a:t>If both C and T indicate the 3-pt attempt, T referees defense on shooter and stays with shot; C releases and covers rebounding</a:t>
            </a:r>
          </a:p>
          <a:p>
            <a:pPr eaLnBrk="1" hangingPunct="1">
              <a:buFont typeface="Wingdings" panose="05000000000000000000" pitchFamily="2" charset="2"/>
              <a:buNone/>
            </a:pPr>
            <a:endParaRPr lang="en-US" altLang="en-US" sz="1600"/>
          </a:p>
          <a:p>
            <a:pPr eaLnBrk="1" hangingPunct="1">
              <a:buFont typeface="Wingdings" panose="05000000000000000000" pitchFamily="2" charset="2"/>
              <a:buNone/>
            </a:pPr>
            <a:r>
              <a:rPr lang="en-US" altLang="en-US" sz="3200"/>
              <a:t>C/T should mirror the other official’s “good” signal</a:t>
            </a:r>
          </a:p>
          <a:p>
            <a:pPr>
              <a:lnSpc>
                <a:spcPct val="80000"/>
              </a:lnSpc>
              <a:spcBef>
                <a:spcPct val="50000"/>
              </a:spcBef>
              <a:buFont typeface="Wingdings" panose="05000000000000000000" pitchFamily="2" charset="2"/>
              <a:buNone/>
            </a:pPr>
            <a:endParaRPr lang="en-US" altLang="en-US" sz="3000">
              <a:solidFill>
                <a:srgbClr val="EAEAEA"/>
              </a:solidFill>
              <a:latin typeface="Arial Narrow" panose="020B0606020202030204" pitchFamily="34" charset="0"/>
            </a:endParaRPr>
          </a:p>
          <a:p>
            <a:pPr>
              <a:lnSpc>
                <a:spcPct val="80000"/>
              </a:lnSpc>
              <a:spcBef>
                <a:spcPct val="50000"/>
              </a:spcBef>
              <a:buFont typeface="Wingdings" panose="05000000000000000000" pitchFamily="2" charset="2"/>
              <a:buNone/>
            </a:pPr>
            <a:r>
              <a:rPr lang="en-US" altLang="en-US" sz="3000">
                <a:solidFill>
                  <a:srgbClr val="EAEAEA"/>
                </a:solidFill>
                <a:latin typeface="Arial Narrow" panose="020B0606020202030204" pitchFamily="34" charset="0"/>
              </a:rPr>
              <a:t>L does not have 3-pt attempt responsibilities in a front court offense, but</a:t>
            </a:r>
            <a:r>
              <a:rPr lang="en-US" altLang="en-US"/>
              <a:t> may need to offer assistance on fast break.</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231D8B3F-00B6-4FAF-A486-B6F6BC8973B0}"/>
              </a:ext>
            </a:extLst>
          </p:cNvPr>
          <p:cNvSpPr>
            <a:spLocks noGrp="1" noRot="1" noChangeAspect="1" noChangeArrowheads="1" noTextEdit="1"/>
          </p:cNvSpPr>
          <p:nvPr>
            <p:ph type="sldImg"/>
          </p:nvPr>
        </p:nvSpPr>
        <p:spPr bwMode="auto">
          <a:xfrm>
            <a:off x="360363" y="687388"/>
            <a:ext cx="6238875" cy="35099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a:extLst>
              <a:ext uri="{FF2B5EF4-FFF2-40B4-BE49-F238E27FC236}">
                <a16:creationId xmlns:a16="http://schemas.microsoft.com/office/drawing/2014/main" id="{7E5F8DBA-F1EA-4730-83CB-3D63B8A7574C}"/>
              </a:ext>
            </a:extLst>
          </p:cNvPr>
          <p:cNvSpPr>
            <a:spLocks noGrp="1" noChangeArrowheads="1"/>
          </p:cNvSpPr>
          <p:nvPr>
            <p:ph type="body" idx="1"/>
          </p:nvPr>
        </p:nvSpPr>
        <p:spPr bwMode="auto">
          <a:xfrm>
            <a:off x="917575" y="4425950"/>
            <a:ext cx="5124450"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50" tIns="45825" rIns="91650" bIns="45825"/>
          <a:lstStyle/>
          <a:p>
            <a:pPr eaLnBrk="1" hangingPunct="1">
              <a:buFont typeface="Wingdings" panose="05000000000000000000" pitchFamily="2" charset="2"/>
              <a:buNone/>
            </a:pPr>
            <a:r>
              <a:rPr lang="en-US" altLang="en-US" b="1" dirty="0"/>
              <a:t>Rotations:</a:t>
            </a:r>
          </a:p>
          <a:p>
            <a:pPr eaLnBrk="1" hangingPunct="1">
              <a:buFont typeface="Wingdings" panose="05000000000000000000" pitchFamily="2" charset="2"/>
              <a:buNone/>
            </a:pPr>
            <a:endParaRPr lang="en-US" altLang="en-US" sz="800" b="1" dirty="0"/>
          </a:p>
          <a:p>
            <a:pPr eaLnBrk="1" hangingPunct="1"/>
            <a:r>
              <a:rPr lang="en-US" altLang="en-US" sz="800" dirty="0"/>
              <a:t>-  Rotations should be thoroughly discussed at the pregame conference. </a:t>
            </a:r>
          </a:p>
          <a:p>
            <a:pPr eaLnBrk="1" hangingPunct="1"/>
            <a:r>
              <a:rPr lang="en-US" altLang="en-US" sz="800" dirty="0"/>
              <a:t>-  Ball location keys the need for a rotation.</a:t>
            </a:r>
          </a:p>
          <a:p>
            <a:pPr eaLnBrk="1" hangingPunct="1"/>
            <a:r>
              <a:rPr lang="en-US" altLang="en-US" sz="800" dirty="0"/>
              <a:t>-  The T or C can facilitate a rotation, but </a:t>
            </a:r>
            <a:r>
              <a:rPr lang="en-US" altLang="en-US" sz="800" b="1" u="sng" dirty="0"/>
              <a:t>ONLY</a:t>
            </a:r>
            <a:r>
              <a:rPr lang="en-US" altLang="en-US" sz="800" dirty="0"/>
              <a:t> the L initiates a rotation.</a:t>
            </a:r>
          </a:p>
          <a:p>
            <a:pPr eaLnBrk="1" hangingPunct="1"/>
            <a:r>
              <a:rPr lang="en-US" altLang="en-US" sz="800" dirty="0"/>
              <a:t>-  A rotation should only take place when all three officials are in the frontcourt.</a:t>
            </a:r>
          </a:p>
          <a:p>
            <a:pPr eaLnBrk="1" hangingPunct="1"/>
            <a:r>
              <a:rPr lang="en-US" altLang="en-US" sz="800" dirty="0"/>
              <a:t>-  A rotation begins when L moves laterally and penetrates the key area.</a:t>
            </a:r>
          </a:p>
          <a:p>
            <a:pPr eaLnBrk="1" hangingPunct="1">
              <a:buFont typeface="Wingdings" panose="05000000000000000000" pitchFamily="2" charset="2"/>
              <a:buNone/>
            </a:pPr>
            <a:endParaRPr lang="en-US" altLang="en-US" sz="800" b="1"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0A0E8432-6DF2-4B73-B2C7-856CBBCDA581}"/>
              </a:ext>
            </a:extLst>
          </p:cNvPr>
          <p:cNvSpPr>
            <a:spLocks noGrp="1" noRot="1" noChangeAspect="1" noChangeArrowheads="1" noTextEdit="1"/>
          </p:cNvSpPr>
          <p:nvPr>
            <p:ph type="sldImg"/>
          </p:nvPr>
        </p:nvSpPr>
        <p:spPr bwMode="auto">
          <a:xfrm>
            <a:off x="360363" y="687388"/>
            <a:ext cx="6238875" cy="35099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a:extLst>
              <a:ext uri="{FF2B5EF4-FFF2-40B4-BE49-F238E27FC236}">
                <a16:creationId xmlns:a16="http://schemas.microsoft.com/office/drawing/2014/main" id="{DC0643BE-B025-451D-827F-C979299A4CDB}"/>
              </a:ext>
            </a:extLst>
          </p:cNvPr>
          <p:cNvSpPr>
            <a:spLocks noGrp="1" noChangeArrowheads="1"/>
          </p:cNvSpPr>
          <p:nvPr>
            <p:ph type="body" idx="1"/>
          </p:nvPr>
        </p:nvSpPr>
        <p:spPr bwMode="auto">
          <a:xfrm>
            <a:off x="917575" y="4425950"/>
            <a:ext cx="5124450"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50" tIns="45825" rIns="91650" bIns="45825"/>
          <a:lstStyle/>
          <a:p>
            <a:r>
              <a:rPr lang="en-US" altLang="en-US" b="1" dirty="0"/>
              <a:t>Rotations:</a:t>
            </a:r>
          </a:p>
          <a:p>
            <a:endParaRPr lang="en-US" altLang="en-US" b="1" dirty="0"/>
          </a:p>
          <a:p>
            <a:pPr eaLnBrk="1" hangingPunct="1"/>
            <a:r>
              <a:rPr lang="en-US" altLang="en-US" dirty="0"/>
              <a:t>-  Rotation is not complete until L passes beyond far lane-line extended.</a:t>
            </a:r>
          </a:p>
          <a:p>
            <a:pPr eaLnBrk="1" hangingPunct="1"/>
            <a:r>
              <a:rPr lang="en-US" altLang="en-US" dirty="0"/>
              <a:t>-  L must officiate play in the post – even while moving across the lane.</a:t>
            </a:r>
          </a:p>
          <a:p>
            <a:pPr eaLnBrk="1" hangingPunct="1"/>
            <a:r>
              <a:rPr lang="en-US" altLang="en-US" dirty="0"/>
              <a:t>-  If the L begins to rotate and ball is quickly reversed or a quick shot taken – L does not have to complete rotation.</a:t>
            </a:r>
          </a:p>
          <a:p>
            <a:pPr eaLnBrk="1" hangingPunct="1"/>
            <a:r>
              <a:rPr lang="en-US" altLang="en-US" dirty="0"/>
              <a:t>-  There should rarely be two T’s – there may be two C’s for brief periods of time.</a:t>
            </a:r>
          </a:p>
          <a:p>
            <a:endParaRPr lang="en-US" altLang="en-US" b="1"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314B0A8D-3C55-4A36-B25D-8E5B98D1AA81}"/>
              </a:ext>
            </a:extLst>
          </p:cNvPr>
          <p:cNvSpPr>
            <a:spLocks noGrp="1" noRot="1" noChangeAspect="1" noChangeArrowheads="1" noTextEdit="1"/>
          </p:cNvSpPr>
          <p:nvPr>
            <p:ph type="sldImg"/>
          </p:nvPr>
        </p:nvSpPr>
        <p:spPr bwMode="auto">
          <a:xfrm>
            <a:off x="360363" y="687388"/>
            <a:ext cx="6238875" cy="35099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ctangle 3">
            <a:extLst>
              <a:ext uri="{FF2B5EF4-FFF2-40B4-BE49-F238E27FC236}">
                <a16:creationId xmlns:a16="http://schemas.microsoft.com/office/drawing/2014/main" id="{5F68AA6E-D3C3-494F-B41F-A748977795C4}"/>
              </a:ext>
            </a:extLst>
          </p:cNvPr>
          <p:cNvSpPr>
            <a:spLocks noGrp="1" noChangeArrowheads="1"/>
          </p:cNvSpPr>
          <p:nvPr>
            <p:ph type="body" idx="1"/>
          </p:nvPr>
        </p:nvSpPr>
        <p:spPr bwMode="auto">
          <a:xfrm>
            <a:off x="917575" y="4425950"/>
            <a:ext cx="5124450"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50" tIns="45825" rIns="91650" bIns="45825"/>
          <a:lstStyle/>
          <a:p>
            <a:r>
              <a:rPr lang="en-US" altLang="en-US" b="1" dirty="0"/>
              <a:t>Rotations:</a:t>
            </a:r>
          </a:p>
          <a:p>
            <a:endParaRPr lang="en-US" altLang="en-US" b="1" dirty="0"/>
          </a:p>
          <a:p>
            <a:pPr eaLnBrk="1" hangingPunct="1"/>
            <a:r>
              <a:rPr lang="en-US" altLang="en-US" dirty="0"/>
              <a:t>-  If a trap occurs near the division line on C’s side of court, C moves higher to officiate that play and L should initiate a rotation.</a:t>
            </a:r>
          </a:p>
          <a:p>
            <a:pPr eaLnBrk="1" hangingPunct="1"/>
            <a:r>
              <a:rPr lang="en-US" altLang="en-US" dirty="0"/>
              <a:t>-  If L does not rotate – C should go back to a normal C position when play permits.</a:t>
            </a:r>
          </a:p>
          <a:p>
            <a:pPr eaLnBrk="1" hangingPunct="1"/>
            <a:r>
              <a:rPr lang="en-US" altLang="en-US" dirty="0"/>
              <a:t>-  Remember, only the L initiates a rotation! The C only </a:t>
            </a:r>
            <a:r>
              <a:rPr lang="en-US" altLang="en-US" i="1" dirty="0"/>
              <a:t>facilitates</a:t>
            </a:r>
            <a:r>
              <a:rPr lang="en-US" altLang="en-US" dirty="0"/>
              <a:t> the rotation in this case.</a:t>
            </a:r>
          </a:p>
          <a:p>
            <a:endParaRPr lang="en-US" altLang="en-US" b="1"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07A9FC79-396A-4CBE-BB29-E354CEC8E3CC}"/>
              </a:ext>
            </a:extLst>
          </p:cNvPr>
          <p:cNvSpPr>
            <a:spLocks noGrp="1" noRot="1" noChangeAspect="1" noChangeArrowheads="1" noTextEdit="1"/>
          </p:cNvSpPr>
          <p:nvPr>
            <p:ph type="sldImg"/>
          </p:nvPr>
        </p:nvSpPr>
        <p:spPr bwMode="auto">
          <a:xfrm>
            <a:off x="406400" y="698500"/>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a:extLst>
              <a:ext uri="{FF2B5EF4-FFF2-40B4-BE49-F238E27FC236}">
                <a16:creationId xmlns:a16="http://schemas.microsoft.com/office/drawing/2014/main" id="{970165F7-6C0B-4E0C-8AFD-9981A872437A}"/>
              </a:ext>
            </a:extLst>
          </p:cNvPr>
          <p:cNvSpPr>
            <a:spLocks noGrp="1" noChangeArrowheads="1"/>
          </p:cNvSpPr>
          <p:nvPr>
            <p:ph type="body" idx="1"/>
          </p:nvPr>
        </p:nvSpPr>
        <p:spPr bwMode="auto">
          <a:xfrm>
            <a:off x="935038" y="4416425"/>
            <a:ext cx="5140325" cy="4181475"/>
          </a:xfrm>
          <a:prstGeom prst="rect">
            <a:avLst/>
          </a:prstGeom>
          <a:ln/>
        </p:spPr>
        <p:txBody>
          <a:bodyPr lIns="92851" tIns="46426" rIns="92851" bIns="46426"/>
          <a:lstStyle/>
          <a:p>
            <a:pPr marL="228600" indent="-228600">
              <a:defRPr/>
            </a:pPr>
            <a:endParaRPr lang="en-US" altLang="en-US" dirty="0"/>
          </a:p>
          <a:p>
            <a:pPr marL="228600" indent="-228600">
              <a:defRPr/>
            </a:pPr>
            <a:r>
              <a:rPr lang="en-US" altLang="en-US" b="1" dirty="0"/>
              <a:t>Rotation Sequence:</a:t>
            </a:r>
          </a:p>
          <a:p>
            <a:pPr marL="228600" indent="-228600">
              <a:defRPr/>
            </a:pPr>
            <a:endParaRPr lang="en-US" altLang="en-US" b="1" dirty="0"/>
          </a:p>
          <a:p>
            <a:pPr marL="228600" indent="-228600">
              <a:defRPr/>
            </a:pPr>
            <a:r>
              <a:rPr lang="en-US" altLang="en-US" dirty="0"/>
              <a:t>NOTE: This slide has animation with the diagram and will start on your mouse click; it will proceed automatically. When it stops, just click your mouse again to start up the movement again.</a:t>
            </a:r>
          </a:p>
          <a:p>
            <a:pPr marL="228600" indent="-228600">
              <a:defRPr/>
            </a:pPr>
            <a:endParaRPr lang="en-US" altLang="en-US" dirty="0"/>
          </a:p>
          <a:p>
            <a:pPr marL="342900" indent="-342900" eaLnBrk="1" hangingPunct="1">
              <a:spcBef>
                <a:spcPct val="0"/>
              </a:spcBef>
              <a:buFont typeface="Wingdings" panose="05000000000000000000" pitchFamily="2" charset="2"/>
              <a:buNone/>
              <a:defRPr/>
            </a:pPr>
            <a:r>
              <a:rPr lang="en-US" altLang="en-US" sz="2600" dirty="0">
                <a:solidFill>
                  <a:srgbClr val="414B56"/>
                </a:solidFill>
                <a:latin typeface="Calibri"/>
              </a:rPr>
              <a:t>L goes to ball-side, T closes down, C completes rotation (last to rotate)</a:t>
            </a:r>
          </a:p>
          <a:p>
            <a:pPr marL="228600" indent="-228600">
              <a:defRPr/>
            </a:pPr>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A79C84B9-0AE0-4927-95AB-DA901FFBAD0B}"/>
              </a:ext>
            </a:extLst>
          </p:cNvPr>
          <p:cNvSpPr>
            <a:spLocks noGrp="1" noRot="1" noChangeAspect="1" noChangeArrowheads="1" noTextEdit="1"/>
          </p:cNvSpPr>
          <p:nvPr>
            <p:ph type="sldImg"/>
          </p:nvPr>
        </p:nvSpPr>
        <p:spPr bwMode="auto">
          <a:xfrm>
            <a:off x="360363" y="687388"/>
            <a:ext cx="6238875" cy="35099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Rectangle 3">
            <a:extLst>
              <a:ext uri="{FF2B5EF4-FFF2-40B4-BE49-F238E27FC236}">
                <a16:creationId xmlns:a16="http://schemas.microsoft.com/office/drawing/2014/main" id="{966A579A-EBB8-4126-B8E9-272D26D1DC7A}"/>
              </a:ext>
            </a:extLst>
          </p:cNvPr>
          <p:cNvSpPr>
            <a:spLocks noGrp="1" noChangeArrowheads="1"/>
          </p:cNvSpPr>
          <p:nvPr>
            <p:ph type="body" idx="1"/>
          </p:nvPr>
        </p:nvSpPr>
        <p:spPr bwMode="auto">
          <a:xfrm>
            <a:off x="917575" y="4425950"/>
            <a:ext cx="5124450"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50" tIns="45825" rIns="91650" bIns="45825"/>
          <a:lstStyle/>
          <a:p>
            <a:r>
              <a:rPr lang="en-US" altLang="en-US" b="1" dirty="0"/>
              <a:t>Transition After Rotation:</a:t>
            </a:r>
          </a:p>
          <a:p>
            <a:endParaRPr lang="en-US" altLang="en-US" b="1" dirty="0"/>
          </a:p>
          <a:p>
            <a:pPr eaLnBrk="1" hangingPunct="1"/>
            <a:r>
              <a:rPr lang="en-US" altLang="en-US" dirty="0">
                <a:cs typeface="Arial" panose="020B0604020202020204" pitchFamily="34" charset="0"/>
              </a:rPr>
              <a:t>-  All officials must recognize rotation has occurred.</a:t>
            </a:r>
          </a:p>
          <a:p>
            <a:pPr eaLnBrk="1" hangingPunct="1"/>
            <a:r>
              <a:rPr lang="en-US" altLang="en-US" dirty="0">
                <a:cs typeface="Arial" panose="020B0604020202020204" pitchFamily="34" charset="0"/>
              </a:rPr>
              <a:t>-  If L rotated late and a transition occurs – it is old L’s (new T’s) responsibility to look up court making sure partners picked up rotation.</a:t>
            </a:r>
          </a:p>
          <a:p>
            <a:pPr eaLnBrk="1" hangingPunct="1"/>
            <a:r>
              <a:rPr lang="en-US" altLang="en-US" dirty="0">
                <a:cs typeface="Arial" panose="020B0604020202020204" pitchFamily="34" charset="0"/>
              </a:rPr>
              <a:t>-  If not, the new T should be prepared to adjust his/her location on the floor.</a:t>
            </a:r>
            <a:endParaRPr lang="en-US" altLang="en-US" dirty="0"/>
          </a:p>
          <a:p>
            <a:endParaRPr lang="en-US" altLang="en-US" b="1"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EBDAFB63-3BF6-4790-8C1F-DD208D8C16B3}"/>
              </a:ext>
            </a:extLst>
          </p:cNvPr>
          <p:cNvSpPr>
            <a:spLocks noGrp="1" noRot="1" noChangeAspect="1" noChangeArrowheads="1" noTextEdit="1"/>
          </p:cNvSpPr>
          <p:nvPr>
            <p:ph type="sldImg"/>
          </p:nvPr>
        </p:nvSpPr>
        <p:spPr bwMode="auto">
          <a:xfrm>
            <a:off x="406400" y="698500"/>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a16="http://schemas.microsoft.com/office/drawing/2014/main" id="{E4099CAE-2907-446C-8D1F-DEDEDBD01E2D}"/>
              </a:ext>
            </a:extLst>
          </p:cNvPr>
          <p:cNvSpPr>
            <a:spLocks noGrp="1" noChangeArrowheads="1"/>
          </p:cNvSpPr>
          <p:nvPr>
            <p:ph type="body" idx="1"/>
          </p:nvPr>
        </p:nvSpPr>
        <p:spPr bwMode="auto">
          <a:xfrm>
            <a:off x="935038" y="4416425"/>
            <a:ext cx="5140325"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1" tIns="46426" rIns="92851" bIns="46426"/>
          <a:lstStyle/>
          <a:p>
            <a:r>
              <a:rPr lang="en-US" altLang="en-US" b="1"/>
              <a:t>Transition Coverage After Rotation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5F515ECE-1D3E-43C3-A038-7F9FDCAC96CA}"/>
              </a:ext>
            </a:extLst>
          </p:cNvPr>
          <p:cNvSpPr>
            <a:spLocks noGrp="1" noRot="1" noChangeAspect="1" noChangeArrowheads="1" noTextEdit="1"/>
          </p:cNvSpPr>
          <p:nvPr>
            <p:ph type="sldImg"/>
          </p:nvPr>
        </p:nvSpPr>
        <p:spPr bwMode="auto">
          <a:xfrm>
            <a:off x="406400" y="698500"/>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Rectangle 3">
            <a:extLst>
              <a:ext uri="{FF2B5EF4-FFF2-40B4-BE49-F238E27FC236}">
                <a16:creationId xmlns:a16="http://schemas.microsoft.com/office/drawing/2014/main" id="{037CB2FA-5548-499C-9362-85367A528CB2}"/>
              </a:ext>
            </a:extLst>
          </p:cNvPr>
          <p:cNvSpPr>
            <a:spLocks noGrp="1" noChangeArrowheads="1"/>
          </p:cNvSpPr>
          <p:nvPr>
            <p:ph type="body" idx="1"/>
          </p:nvPr>
        </p:nvSpPr>
        <p:spPr bwMode="auto">
          <a:xfrm>
            <a:off x="935038" y="4416425"/>
            <a:ext cx="5140325"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1" tIns="46426" rIns="92851" bIns="46426"/>
          <a:lstStyle/>
          <a:p>
            <a:r>
              <a:rPr lang="en-US" altLang="en-US" b="1" dirty="0"/>
              <a:t>Throw-In Cues:</a:t>
            </a:r>
          </a:p>
          <a:p>
            <a:endParaRPr lang="en-US" altLang="en-US" b="1" dirty="0"/>
          </a:p>
          <a:p>
            <a:pPr eaLnBrk="1" hangingPunct="1"/>
            <a:r>
              <a:rPr lang="en-US" altLang="en-US" dirty="0"/>
              <a:t>-  L may administer throw-ins on either side of player when staying in frontcourt; T mirrors clock-chop signal.</a:t>
            </a:r>
          </a:p>
          <a:p>
            <a:pPr eaLnBrk="1" hangingPunct="1"/>
            <a:r>
              <a:rPr lang="en-US" altLang="en-US" dirty="0"/>
              <a:t>-  T handles all throw-ins in the backcourt – regardless of location – “bump and run” if necessary.</a:t>
            </a:r>
          </a:p>
          <a:p>
            <a:pPr eaLnBrk="1" hangingPunct="1"/>
            <a:r>
              <a:rPr lang="en-US" altLang="en-US" dirty="0"/>
              <a:t>-  T may bounce any sideline or end line throw-in (depends on defensive pressure)</a:t>
            </a:r>
          </a:p>
          <a:p>
            <a:r>
              <a:rPr lang="en-US" altLang="en-US" b="1" dirty="0"/>
              <a:t>.</a:t>
            </a:r>
          </a:p>
          <a:p>
            <a:endParaRPr lang="en-US" altLang="en-US" b="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D6659F8B-C34F-4B0D-9BD7-B3E21CE03982}"/>
              </a:ext>
            </a:extLst>
          </p:cNvPr>
          <p:cNvSpPr>
            <a:spLocks noGrp="1" noRot="1" noChangeAspect="1" noChangeArrowheads="1" noTextEdit="1"/>
          </p:cNvSpPr>
          <p:nvPr>
            <p:ph type="sldImg"/>
          </p:nvPr>
        </p:nvSpPr>
        <p:spPr bwMode="auto">
          <a:xfrm>
            <a:off x="406400" y="698500"/>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a:extLst>
              <a:ext uri="{FF2B5EF4-FFF2-40B4-BE49-F238E27FC236}">
                <a16:creationId xmlns:a16="http://schemas.microsoft.com/office/drawing/2014/main" id="{73C85EC2-B1C7-490E-B365-80EFEBC8D9C3}"/>
              </a:ext>
            </a:extLst>
          </p:cNvPr>
          <p:cNvSpPr>
            <a:spLocks noGrp="1" noChangeArrowheads="1"/>
          </p:cNvSpPr>
          <p:nvPr>
            <p:ph type="body" idx="1"/>
          </p:nvPr>
        </p:nvSpPr>
        <p:spPr bwMode="auto">
          <a:xfrm>
            <a:off x="935038" y="4416425"/>
            <a:ext cx="5140325" cy="4181475"/>
          </a:xfrm>
          <a:prstGeom prst="rect">
            <a:avLst/>
          </a:prstGeom>
          <a:ln>
            <a:miter lim="800000"/>
            <a:headEnd/>
            <a:tailEnd/>
          </a:ln>
        </p:spPr>
        <p:txBody>
          <a:bodyPr lIns="92851" tIns="46426" rIns="92851" bIns="46426"/>
          <a:lstStyle/>
          <a:p>
            <a:pPr marL="229126" indent="-229126">
              <a:defRPr/>
            </a:pPr>
            <a:r>
              <a:rPr lang="en-US" b="1" dirty="0">
                <a:latin typeface="Arial" pitchFamily="34" charset="0"/>
                <a:cs typeface="Arial" pitchFamily="34" charset="0"/>
              </a:rPr>
              <a:t>End Line Throw-Ins in the Frontcourt:</a:t>
            </a:r>
          </a:p>
          <a:p>
            <a:pPr marL="229126" indent="-229126">
              <a:defRPr/>
            </a:pPr>
            <a:endParaRPr lang="en-US" b="1" dirty="0">
              <a:latin typeface="Arial" pitchFamily="34" charset="0"/>
              <a:cs typeface="Arial" pitchFamily="34" charset="0"/>
            </a:endParaRPr>
          </a:p>
          <a:p>
            <a:pPr marL="229126" indent="-229126">
              <a:defRPr/>
            </a:pPr>
            <a:r>
              <a:rPr lang="en-US" dirty="0">
                <a:latin typeface="Arial" pitchFamily="34" charset="0"/>
                <a:cs typeface="Arial" pitchFamily="34" charset="0"/>
              </a:rPr>
              <a:t>-  The Lead administers all throw-ins on the end line in the frontcourt</a:t>
            </a:r>
          </a:p>
          <a:p>
            <a:pPr marL="229126" indent="-229126">
              <a:defRPr/>
            </a:pPr>
            <a:r>
              <a:rPr lang="en-US" dirty="0">
                <a:latin typeface="Arial" pitchFamily="34" charset="0"/>
                <a:cs typeface="Arial" pitchFamily="34" charset="0"/>
              </a:rPr>
              <a:t>-  The Lead may administer throw-ins on either side of player when staying in frontcourt.  The position chosen should give the Lead the best possible angle to officiate the play.</a:t>
            </a:r>
          </a:p>
          <a:p>
            <a:pPr marL="229126" indent="-229126">
              <a:defRPr/>
            </a:pPr>
            <a:r>
              <a:rPr lang="en-US" dirty="0">
                <a:latin typeface="Arial" pitchFamily="34" charset="0"/>
                <a:cs typeface="Arial" pitchFamily="34" charset="0"/>
              </a:rPr>
              <a:t>-  Trail mirrors the Lead’s chop clock signal.</a:t>
            </a:r>
            <a:endParaRPr lang="en-US" dirty="0">
              <a:cs typeface="Times New Roman" pitchFamily="18" charset="0"/>
            </a:endParaRPr>
          </a:p>
          <a:p>
            <a:pPr>
              <a:defRPr/>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BF53C9C1-57B1-414A-BA16-DB14B82CCF56}"/>
              </a:ext>
            </a:extLst>
          </p:cNvPr>
          <p:cNvSpPr>
            <a:spLocks noGrp="1" noRot="1" noChangeAspect="1" noChangeArrowheads="1" noTextEdit="1"/>
          </p:cNvSpPr>
          <p:nvPr>
            <p:ph type="sldImg"/>
          </p:nvPr>
        </p:nvSpPr>
        <p:spPr bwMode="auto">
          <a:xfrm>
            <a:off x="406400" y="698500"/>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Rectangle 3">
            <a:extLst>
              <a:ext uri="{FF2B5EF4-FFF2-40B4-BE49-F238E27FC236}">
                <a16:creationId xmlns:a16="http://schemas.microsoft.com/office/drawing/2014/main" id="{2730DDBF-B05F-4E9D-938F-4D1DE042B0F4}"/>
              </a:ext>
            </a:extLst>
          </p:cNvPr>
          <p:cNvSpPr>
            <a:spLocks noGrp="1" noChangeArrowheads="1"/>
          </p:cNvSpPr>
          <p:nvPr>
            <p:ph type="body" idx="1"/>
          </p:nvPr>
        </p:nvSpPr>
        <p:spPr bwMode="auto">
          <a:xfrm>
            <a:off x="935038" y="4416425"/>
            <a:ext cx="5140325"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1" tIns="46426" rIns="92851" bIns="46426"/>
          <a:lstStyle/>
          <a:p>
            <a:r>
              <a:rPr lang="en-US" altLang="en-US" b="1">
                <a:latin typeface="Arial" panose="020B0604020202020204" pitchFamily="34" charset="0"/>
                <a:cs typeface="Arial" panose="020B0604020202020204" pitchFamily="34" charset="0"/>
              </a:rPr>
              <a:t>Sideline Throw-Ins in the Backcourt:</a:t>
            </a:r>
          </a:p>
          <a:p>
            <a:endParaRPr lang="en-US" altLang="en-US" b="1">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A.  Trail handles all throw-ins in the backcourt, regardless of location (“bump and run,” if necessary).</a:t>
            </a:r>
            <a:endParaRPr lang="en-US" altLang="en-US">
              <a:cs typeface="Times New Roman" panose="02020603050405020304" pitchFamily="18" charset="0"/>
            </a:endParaRPr>
          </a:p>
          <a:p>
            <a:r>
              <a:rPr lang="en-US" altLang="en-US">
                <a:latin typeface="Arial" panose="020B0604020202020204" pitchFamily="34" charset="0"/>
                <a:cs typeface="Arial" panose="020B0604020202020204" pitchFamily="34" charset="0"/>
              </a:rPr>
              <a:t>B.  Trail may bounce any sideline or end line throw-in (may depend on defensive pressure).</a:t>
            </a:r>
            <a:endParaRPr lang="en-US" altLang="en-US">
              <a:cs typeface="Times New Roman" panose="02020603050405020304" pitchFamily="18" charset="0"/>
            </a:endParaRPr>
          </a:p>
          <a:p>
            <a:r>
              <a:rPr lang="en-US" altLang="en-US">
                <a:latin typeface="Arial" panose="020B0604020202020204" pitchFamily="34" charset="0"/>
                <a:cs typeface="Arial" panose="020B0604020202020204" pitchFamily="34" charset="0"/>
              </a:rPr>
              <a:t>C.  If no pressure, Center and Lead may go to “home” positions.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45BACAE6-4907-4270-A38D-A5146C4F8DA1}"/>
              </a:ext>
            </a:extLst>
          </p:cNvPr>
          <p:cNvSpPr>
            <a:spLocks noGrp="1" noRot="1" noChangeAspect="1" noChangeArrowheads="1" noTextEdit="1"/>
          </p:cNvSpPr>
          <p:nvPr>
            <p:ph type="sldImg"/>
          </p:nvPr>
        </p:nvSpPr>
        <p:spPr bwMode="auto">
          <a:xfrm>
            <a:off x="-2147483648" y="-2147483648"/>
            <a:ext cx="0" cy="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D7635776-9EE8-43B7-B6B3-A89447A95A51}"/>
              </a:ext>
            </a:extLst>
          </p:cNvPr>
          <p:cNvSpPr>
            <a:spLocks noGrp="1" noChangeArrowheads="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p>
            <a:r>
              <a:rPr lang="en-US" altLang="en-US" b="1"/>
              <a:t>3-5-4e (NEW) HEAD COVERINGS FOR RELIGIOUS REASONS</a:t>
            </a:r>
          </a:p>
          <a:p>
            <a:endParaRPr lang="en-US" altLang="en-US"/>
          </a:p>
          <a:p>
            <a:pPr>
              <a:lnSpc>
                <a:spcPct val="107000"/>
              </a:lnSpc>
              <a:spcBef>
                <a:spcPct val="0"/>
              </a:spcBef>
            </a:pPr>
            <a:r>
              <a:rPr lang="en-US" altLang="en-US">
                <a:ea typeface="'calibri',sans-serif"/>
                <a:cs typeface="Calibri" panose="020F0502020204030204" pitchFamily="34" charset="0"/>
              </a:rPr>
              <a:t>Head coverings worn for religious reasons shall not be made of abrasive or hard materials; and must fit securely so that they are highly unlikely to come off during play. </a:t>
            </a:r>
          </a:p>
          <a:p>
            <a:pPr>
              <a:lnSpc>
                <a:spcPct val="107000"/>
              </a:lnSpc>
              <a:spcBef>
                <a:spcPct val="0"/>
              </a:spcBef>
            </a:pPr>
            <a:endParaRPr lang="en-US" altLang="en-US">
              <a:ea typeface="Calibri" panose="020F0502020204030204" pitchFamily="34" charset="0"/>
              <a:cs typeface="Times New Roman" panose="02020603050405020304" pitchFamily="18" charset="0"/>
            </a:endParaRPr>
          </a:p>
          <a:p>
            <a:pPr>
              <a:lnSpc>
                <a:spcPct val="107000"/>
              </a:lnSpc>
              <a:spcBef>
                <a:spcPct val="0"/>
              </a:spcBef>
            </a:pPr>
            <a:r>
              <a:rPr lang="en-US" altLang="en-US" b="1">
                <a:ea typeface="'calibri',sans-serif"/>
                <a:cs typeface="Calibri" panose="020F0502020204030204" pitchFamily="34" charset="0"/>
              </a:rPr>
              <a:t>NOTE:</a:t>
            </a:r>
            <a:r>
              <a:rPr lang="en-US" altLang="en-US">
                <a:ea typeface="'calibri',sans-serif"/>
                <a:cs typeface="Calibri" panose="020F0502020204030204" pitchFamily="34" charset="0"/>
              </a:rPr>
              <a:t> The State Association shall be notified, after the contest, if there is a concern about a head covering worn for religious reasons.</a:t>
            </a:r>
            <a:endParaRPr lang="en-US" altLang="en-US">
              <a:ea typeface="Calibri" panose="020F0502020204030204" pitchFamily="34" charset="0"/>
              <a:cs typeface="Times New Roman" panose="02020603050405020304" pitchFamily="18" charset="0"/>
            </a:endParaRPr>
          </a:p>
          <a:p>
            <a:endParaRPr lang="en-US" altLang="en-US"/>
          </a:p>
        </p:txBody>
      </p:sp>
      <p:sp>
        <p:nvSpPr>
          <p:cNvPr id="91140" name="Slide Number Placeholder 3">
            <a:extLst>
              <a:ext uri="{FF2B5EF4-FFF2-40B4-BE49-F238E27FC236}">
                <a16:creationId xmlns:a16="http://schemas.microsoft.com/office/drawing/2014/main" id="{74597276-6382-445C-A516-2C6249B9765C}"/>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B585BE2F-88FA-4DEE-86EA-048C24FC132E}" type="slidenum">
              <a:rPr lang="en-US" altLang="en-US" sz="1200">
                <a:solidFill>
                  <a:srgbClr val="000000"/>
                </a:solidFill>
                <a:cs typeface="Arial" panose="020B0604020202020204" pitchFamily="34" charset="0"/>
              </a:rPr>
              <a:pPr algn="r" eaLnBrk="1" hangingPunct="1"/>
              <a:t>6</a:t>
            </a:fld>
            <a:endParaRPr lang="en-US" altLang="en-US" sz="1200">
              <a:solidFill>
                <a:srgbClr val="000000"/>
              </a:solidFill>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24ADFAED-A48D-47BA-9E34-BBE387B1347E}"/>
              </a:ext>
            </a:extLst>
          </p:cNvPr>
          <p:cNvSpPr>
            <a:spLocks noGrp="1" noRot="1" noChangeAspect="1" noChangeArrowheads="1" noTextEdit="1"/>
          </p:cNvSpPr>
          <p:nvPr>
            <p:ph type="sldImg"/>
          </p:nvPr>
        </p:nvSpPr>
        <p:spPr bwMode="auto">
          <a:xfrm>
            <a:off x="406400" y="698500"/>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Rectangle 3">
            <a:extLst>
              <a:ext uri="{FF2B5EF4-FFF2-40B4-BE49-F238E27FC236}">
                <a16:creationId xmlns:a16="http://schemas.microsoft.com/office/drawing/2014/main" id="{6F8D36C7-D5CF-4C25-A203-DDD5099C7C51}"/>
              </a:ext>
            </a:extLst>
          </p:cNvPr>
          <p:cNvSpPr>
            <a:spLocks noGrp="1" noChangeArrowheads="1"/>
          </p:cNvSpPr>
          <p:nvPr>
            <p:ph type="body" idx="1"/>
          </p:nvPr>
        </p:nvSpPr>
        <p:spPr bwMode="auto">
          <a:xfrm>
            <a:off x="935038" y="4416425"/>
            <a:ext cx="5140325"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1" tIns="46426" rIns="92851" bIns="46426"/>
          <a:lstStyle/>
          <a:p>
            <a:r>
              <a:rPr lang="en-US" altLang="en-US" b="1">
                <a:latin typeface="Arial" panose="020B0604020202020204" pitchFamily="34" charset="0"/>
                <a:cs typeface="Arial" panose="020B0604020202020204" pitchFamily="34" charset="0"/>
              </a:rPr>
              <a:t>End Line Throw-ins in the Backcourt:</a:t>
            </a:r>
          </a:p>
          <a:p>
            <a:endParaRPr lang="en-US" altLang="en-US" b="1">
              <a:latin typeface="Arial" panose="020B0604020202020204" pitchFamily="34" charset="0"/>
              <a:cs typeface="Arial" panose="020B0604020202020204" pitchFamily="34" charset="0"/>
            </a:endParaRPr>
          </a:p>
          <a:p>
            <a:r>
              <a:rPr lang="en-US" altLang="en-US">
                <a:latin typeface="Arial" panose="020B0604020202020204" pitchFamily="34" charset="0"/>
                <a:cs typeface="Arial" panose="020B0604020202020204" pitchFamily="34" charset="0"/>
              </a:rPr>
              <a:t>A.  Trail handles all throw-ins in the backcourt, regardless of location (“bump and run,” if necessary).</a:t>
            </a:r>
            <a:endParaRPr lang="en-US" altLang="en-US">
              <a:cs typeface="Times New Roman" panose="02020603050405020304" pitchFamily="18" charset="0"/>
            </a:endParaRPr>
          </a:p>
          <a:p>
            <a:r>
              <a:rPr lang="en-US" altLang="en-US">
                <a:latin typeface="Arial" panose="020B0604020202020204" pitchFamily="34" charset="0"/>
                <a:cs typeface="Arial" panose="020B0604020202020204" pitchFamily="34" charset="0"/>
              </a:rPr>
              <a:t>B.  Trail may bounce any sideline or end line throw-in (may depend on defensive pressure).</a:t>
            </a:r>
            <a:endParaRPr lang="en-US" altLang="en-US">
              <a:cs typeface="Times New Roman" panose="02020603050405020304" pitchFamily="18" charset="0"/>
            </a:endParaRPr>
          </a:p>
          <a:p>
            <a:r>
              <a:rPr lang="en-US" altLang="en-US">
                <a:latin typeface="Arial" panose="020B0604020202020204" pitchFamily="34" charset="0"/>
                <a:cs typeface="Arial" panose="020B0604020202020204" pitchFamily="34" charset="0"/>
              </a:rPr>
              <a:t>C.  If no pressure, Center and Lead may go to “home” positions.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CB2C152B-53FE-4B7A-B1FE-3C58852531A9}"/>
              </a:ext>
            </a:extLst>
          </p:cNvPr>
          <p:cNvSpPr>
            <a:spLocks noGrp="1" noRot="1" noChangeAspect="1" noChangeArrowheads="1" noTextEdit="1"/>
          </p:cNvSpPr>
          <p:nvPr>
            <p:ph type="sldImg"/>
          </p:nvPr>
        </p:nvSpPr>
        <p:spPr bwMode="auto">
          <a:xfrm>
            <a:off x="406400" y="698500"/>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Rectangle 3">
            <a:extLst>
              <a:ext uri="{FF2B5EF4-FFF2-40B4-BE49-F238E27FC236}">
                <a16:creationId xmlns:a16="http://schemas.microsoft.com/office/drawing/2014/main" id="{12FE4E20-1B1A-4A8F-8D13-3672446078A1}"/>
              </a:ext>
            </a:extLst>
          </p:cNvPr>
          <p:cNvSpPr>
            <a:spLocks noGrp="1" noChangeArrowheads="1"/>
          </p:cNvSpPr>
          <p:nvPr>
            <p:ph type="body" idx="1"/>
          </p:nvPr>
        </p:nvSpPr>
        <p:spPr bwMode="auto">
          <a:xfrm>
            <a:off x="935038" y="4416425"/>
            <a:ext cx="5140325"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1" tIns="46426" rIns="92851" bIns="46426"/>
          <a:lstStyle/>
          <a:p>
            <a:r>
              <a:rPr lang="en-US" altLang="en-US" b="1"/>
              <a:t>Foul Reporting:</a:t>
            </a:r>
          </a:p>
          <a:p>
            <a:endParaRPr lang="en-US" altLang="en-US" b="1"/>
          </a:p>
          <a:p>
            <a:r>
              <a:rPr lang="en-US" altLang="en-US"/>
              <a:t>The official calling the foul should go to the spot within the reporting area that will facilitate the quickest movement to the next position. For instance, when the L calls an offensive foul and play is “going long” the throw-in will be on the end line, the official should go to the reporting area to report and then switch with trail or center depending on whether the call was table side or opposite.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DCD8A65D-115B-4F65-83C1-BE537A5AD1BF}"/>
              </a:ext>
            </a:extLst>
          </p:cNvPr>
          <p:cNvSpPr>
            <a:spLocks noGrp="1" noRot="1" noChangeAspect="1" noChangeArrowheads="1" noTextEdit="1"/>
          </p:cNvSpPr>
          <p:nvPr>
            <p:ph type="sldImg"/>
          </p:nvPr>
        </p:nvSpPr>
        <p:spPr bwMode="auto">
          <a:xfrm>
            <a:off x="406400" y="698500"/>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Rectangle 3">
            <a:extLst>
              <a:ext uri="{FF2B5EF4-FFF2-40B4-BE49-F238E27FC236}">
                <a16:creationId xmlns:a16="http://schemas.microsoft.com/office/drawing/2014/main" id="{86C22EED-3458-4D1E-BF1C-C9DF12A85D4B}"/>
              </a:ext>
            </a:extLst>
          </p:cNvPr>
          <p:cNvSpPr>
            <a:spLocks noGrp="1" noChangeArrowheads="1"/>
          </p:cNvSpPr>
          <p:nvPr>
            <p:ph type="body" idx="1"/>
          </p:nvPr>
        </p:nvSpPr>
        <p:spPr bwMode="auto">
          <a:xfrm>
            <a:off x="935038" y="4416425"/>
            <a:ext cx="5140325"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1" tIns="46426" rIns="92851" bIns="46426"/>
          <a:lstStyle/>
          <a:p>
            <a:r>
              <a:rPr lang="en-US" altLang="en-US" b="1" dirty="0"/>
              <a:t>Fouls &amp; Basic Switching:</a:t>
            </a:r>
          </a:p>
          <a:p>
            <a:endParaRPr lang="en-US" altLang="en-US" b="1" dirty="0"/>
          </a:p>
          <a:p>
            <a:pPr eaLnBrk="1" hangingPunct="1"/>
            <a:r>
              <a:rPr lang="en-US" altLang="en-US" dirty="0"/>
              <a:t>-  Non-calling officials should observe all players.</a:t>
            </a:r>
          </a:p>
          <a:p>
            <a:pPr eaLnBrk="1" hangingPunct="1"/>
            <a:r>
              <a:rPr lang="en-US" altLang="en-US" dirty="0"/>
              <a:t>-  Calling official goes table side after reporting.</a:t>
            </a:r>
          </a:p>
          <a:p>
            <a:pPr eaLnBrk="1" hangingPunct="1"/>
            <a:r>
              <a:rPr lang="en-US" altLang="en-US" dirty="0"/>
              <a:t>-  Official originally table side fills the vacancy left by the calling official.</a:t>
            </a:r>
          </a:p>
          <a:p>
            <a:endParaRPr lang="en-US" altLang="en-US" b="1"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C9FB8389-9B39-460A-A6F9-9580D2AFD4D0}"/>
              </a:ext>
            </a:extLst>
          </p:cNvPr>
          <p:cNvSpPr>
            <a:spLocks noGrp="1" noRot="1" noChangeAspect="1" noChangeArrowheads="1" noTextEdit="1"/>
          </p:cNvSpPr>
          <p:nvPr>
            <p:ph type="sldImg"/>
          </p:nvPr>
        </p:nvSpPr>
        <p:spPr bwMode="auto">
          <a:xfrm>
            <a:off x="406400" y="698500"/>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Rectangle 3">
            <a:extLst>
              <a:ext uri="{FF2B5EF4-FFF2-40B4-BE49-F238E27FC236}">
                <a16:creationId xmlns:a16="http://schemas.microsoft.com/office/drawing/2014/main" id="{4D8B5280-0D3C-48FB-9E3F-8F4435A188EF}"/>
              </a:ext>
            </a:extLst>
          </p:cNvPr>
          <p:cNvSpPr>
            <a:spLocks noGrp="1" noChangeArrowheads="1"/>
          </p:cNvSpPr>
          <p:nvPr>
            <p:ph type="body" idx="1"/>
          </p:nvPr>
        </p:nvSpPr>
        <p:spPr bwMode="auto">
          <a:xfrm>
            <a:off x="935038" y="4416425"/>
            <a:ext cx="5140325"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1" tIns="46426" rIns="92851" bIns="46426"/>
          <a:lstStyle/>
          <a:p>
            <a:r>
              <a:rPr lang="en-US" altLang="en-US" b="1"/>
              <a:t>Fouls &amp; Basic Switching:</a:t>
            </a:r>
          </a:p>
          <a:p>
            <a:endParaRPr lang="en-US" altLang="en-US" b="1"/>
          </a:p>
          <a:p>
            <a:pPr eaLnBrk="1" hangingPunct="1"/>
            <a:r>
              <a:rPr lang="en-US" altLang="en-US"/>
              <a:t>-  Third official remains in same position occupied at time of foul</a:t>
            </a:r>
          </a:p>
          <a:p>
            <a:pPr eaLnBrk="1" hangingPunct="1">
              <a:buFont typeface="Wingdings" panose="05000000000000000000" pitchFamily="2" charset="2"/>
              <a:buNone/>
            </a:pPr>
            <a:endParaRPr lang="en-US" altLang="en-US"/>
          </a:p>
          <a:p>
            <a:pPr eaLnBrk="1" hangingPunct="1"/>
            <a:r>
              <a:rPr lang="en-US" altLang="en-US"/>
              <a:t>-  If calling official was table side, no switch occurs</a:t>
            </a:r>
          </a:p>
          <a:p>
            <a:endParaRPr lang="en-US" altLang="en-US" b="1"/>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EB1D88E2-7324-4306-BF90-F38157A9B82A}"/>
              </a:ext>
            </a:extLst>
          </p:cNvPr>
          <p:cNvSpPr>
            <a:spLocks noGrp="1" noRot="1" noChangeAspect="1" noChangeArrowheads="1" noTextEdit="1"/>
          </p:cNvSpPr>
          <p:nvPr>
            <p:ph type="sldImg"/>
          </p:nvPr>
        </p:nvSpPr>
        <p:spPr bwMode="auto">
          <a:xfrm>
            <a:off x="406400" y="698500"/>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3">
            <a:extLst>
              <a:ext uri="{FF2B5EF4-FFF2-40B4-BE49-F238E27FC236}">
                <a16:creationId xmlns:a16="http://schemas.microsoft.com/office/drawing/2014/main" id="{57460127-BC2E-4629-A03F-ADFCC8512071}"/>
              </a:ext>
            </a:extLst>
          </p:cNvPr>
          <p:cNvSpPr>
            <a:spLocks noGrp="1" noChangeArrowheads="1"/>
          </p:cNvSpPr>
          <p:nvPr>
            <p:ph type="body" idx="1"/>
          </p:nvPr>
        </p:nvSpPr>
        <p:spPr bwMode="auto">
          <a:xfrm>
            <a:off x="935038" y="4416425"/>
            <a:ext cx="5140325"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1" tIns="46426" rIns="92851" bIns="46426"/>
          <a:lstStyle/>
          <a:p>
            <a:r>
              <a:rPr lang="en-US" altLang="en-US" b="1"/>
              <a:t>Foul Reporting and Switching:  Staying in the Frontcourt</a:t>
            </a:r>
          </a:p>
          <a:p>
            <a:endParaRPr lang="en-US" altLang="en-US" b="1"/>
          </a:p>
          <a:p>
            <a:pPr eaLnBrk="1" hangingPunct="1">
              <a:buFont typeface="Wingdings" panose="05000000000000000000" pitchFamily="2" charset="2"/>
              <a:buNone/>
            </a:pPr>
            <a:r>
              <a:rPr lang="en-US" altLang="en-US"/>
              <a:t>-  Lead calls tableside  foul – goes to reporting area. Becomes new T</a:t>
            </a:r>
          </a:p>
          <a:p>
            <a:pPr eaLnBrk="1" hangingPunct="1">
              <a:buFont typeface="Wingdings" panose="05000000000000000000" pitchFamily="2" charset="2"/>
              <a:buNone/>
            </a:pPr>
            <a:endParaRPr lang="en-US" altLang="en-US" sz="800"/>
          </a:p>
          <a:p>
            <a:pPr eaLnBrk="1" hangingPunct="1">
              <a:buFont typeface="Wingdings" panose="05000000000000000000" pitchFamily="2" charset="2"/>
              <a:buNone/>
            </a:pPr>
            <a:r>
              <a:rPr lang="en-US" altLang="en-US"/>
              <a:t>-  T becomes new L</a:t>
            </a:r>
          </a:p>
          <a:p>
            <a:pPr eaLnBrk="1" hangingPunct="1">
              <a:buFont typeface="Wingdings" panose="05000000000000000000" pitchFamily="2" charset="2"/>
              <a:buNone/>
            </a:pPr>
            <a:endParaRPr lang="en-US" altLang="en-US" sz="800"/>
          </a:p>
          <a:p>
            <a:pPr eaLnBrk="1" hangingPunct="1">
              <a:buFont typeface="Wingdings" panose="05000000000000000000" pitchFamily="2" charset="2"/>
              <a:buNone/>
            </a:pPr>
            <a:r>
              <a:rPr lang="en-US" altLang="en-US"/>
              <a:t>-  C remains C</a:t>
            </a:r>
          </a:p>
          <a:p>
            <a:endParaRPr lang="en-US" altLang="en-US" b="1"/>
          </a:p>
          <a:p>
            <a:r>
              <a:rPr lang="en-US" altLang="en-US" b="1"/>
              <a:t>Important for all officials to designate throw-in spot.</a:t>
            </a:r>
          </a:p>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A5539B2A-2DE8-4350-A219-10CA3194495B}"/>
              </a:ext>
            </a:extLst>
          </p:cNvPr>
          <p:cNvSpPr>
            <a:spLocks noGrp="1" noRot="1" noChangeAspect="1" noChangeArrowheads="1" noTextEdit="1"/>
          </p:cNvSpPr>
          <p:nvPr>
            <p:ph type="sldImg"/>
          </p:nvPr>
        </p:nvSpPr>
        <p:spPr bwMode="auto">
          <a:xfrm>
            <a:off x="406400" y="698500"/>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Rectangle 3">
            <a:extLst>
              <a:ext uri="{FF2B5EF4-FFF2-40B4-BE49-F238E27FC236}">
                <a16:creationId xmlns:a16="http://schemas.microsoft.com/office/drawing/2014/main" id="{9AEBC16D-2723-4580-9AAF-F7E37A7A2471}"/>
              </a:ext>
            </a:extLst>
          </p:cNvPr>
          <p:cNvSpPr>
            <a:spLocks noGrp="1" noChangeArrowheads="1"/>
          </p:cNvSpPr>
          <p:nvPr>
            <p:ph type="body" idx="1"/>
          </p:nvPr>
        </p:nvSpPr>
        <p:spPr bwMode="auto">
          <a:xfrm>
            <a:off x="935038" y="4416425"/>
            <a:ext cx="5140325"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1" tIns="46426" rIns="92851" bIns="46426"/>
          <a:lstStyle/>
          <a:p>
            <a:pPr eaLnBrk="1" hangingPunct="1"/>
            <a:r>
              <a:rPr lang="en-US" altLang="en-US" b="1"/>
              <a:t>Foul Reporting and Switching:  Staying in the Frontcourt</a:t>
            </a:r>
          </a:p>
          <a:p>
            <a:pPr eaLnBrk="1" hangingPunct="1"/>
            <a:endParaRPr lang="en-US" altLang="en-US" b="1"/>
          </a:p>
          <a:p>
            <a:pPr eaLnBrk="1" hangingPunct="1"/>
            <a:r>
              <a:rPr lang="en-US" altLang="en-US"/>
              <a:t>-  Lead calls foul opposite table goes to reporting area. Then becomes new C.</a:t>
            </a:r>
          </a:p>
          <a:p>
            <a:pPr eaLnBrk="1" hangingPunct="1"/>
            <a:endParaRPr lang="en-US" altLang="en-US" sz="800"/>
          </a:p>
          <a:p>
            <a:pPr eaLnBrk="1" hangingPunct="1"/>
            <a:r>
              <a:rPr lang="en-US" altLang="en-US"/>
              <a:t>-  C becomes new L</a:t>
            </a:r>
          </a:p>
          <a:p>
            <a:pPr eaLnBrk="1" hangingPunct="1"/>
            <a:endParaRPr lang="en-US" altLang="en-US" sz="800"/>
          </a:p>
          <a:p>
            <a:pPr eaLnBrk="1" hangingPunct="1"/>
            <a:r>
              <a:rPr lang="en-US" altLang="en-US"/>
              <a:t>-  T remains T</a:t>
            </a:r>
          </a:p>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916AD9F5-8BB0-4057-BDB7-45BD31D4D60D}"/>
              </a:ext>
            </a:extLst>
          </p:cNvPr>
          <p:cNvSpPr>
            <a:spLocks noGrp="1" noRot="1" noChangeAspect="1" noChangeArrowheads="1" noTextEdit="1"/>
          </p:cNvSpPr>
          <p:nvPr>
            <p:ph type="sldImg"/>
          </p:nvPr>
        </p:nvSpPr>
        <p:spPr bwMode="auto">
          <a:xfrm>
            <a:off x="406400" y="698500"/>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Rectangle 3">
            <a:extLst>
              <a:ext uri="{FF2B5EF4-FFF2-40B4-BE49-F238E27FC236}">
                <a16:creationId xmlns:a16="http://schemas.microsoft.com/office/drawing/2014/main" id="{38308F13-9E0A-4D3D-AECF-0294B2BFEABF}"/>
              </a:ext>
            </a:extLst>
          </p:cNvPr>
          <p:cNvSpPr>
            <a:spLocks noGrp="1" noChangeArrowheads="1"/>
          </p:cNvSpPr>
          <p:nvPr>
            <p:ph type="body" idx="1"/>
          </p:nvPr>
        </p:nvSpPr>
        <p:spPr bwMode="auto">
          <a:xfrm>
            <a:off x="935038" y="4416425"/>
            <a:ext cx="5140325"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1" tIns="46426" rIns="92851" bIns="46426"/>
          <a:lstStyle/>
          <a:p>
            <a:pPr eaLnBrk="1" hangingPunct="1">
              <a:buFont typeface="Wingdings" panose="05000000000000000000" pitchFamily="2" charset="2"/>
              <a:buNone/>
            </a:pPr>
            <a:r>
              <a:rPr lang="en-US" altLang="en-US" b="1"/>
              <a:t>Foul Reporting and Switching on Offensive Calls:  Backcourt to Frontcourt – No Free throws</a:t>
            </a:r>
          </a:p>
          <a:p>
            <a:pPr eaLnBrk="1" hangingPunct="1">
              <a:buFont typeface="Wingdings" panose="05000000000000000000" pitchFamily="2" charset="2"/>
              <a:buNone/>
            </a:pPr>
            <a:endParaRPr lang="en-US" altLang="en-US" b="1"/>
          </a:p>
          <a:p>
            <a:pPr eaLnBrk="1" hangingPunct="1">
              <a:buFont typeface="Wingdings" panose="05000000000000000000" pitchFamily="2" charset="2"/>
              <a:buNone/>
            </a:pPr>
            <a:r>
              <a:rPr lang="en-US" altLang="en-US"/>
              <a:t>Table Side:</a:t>
            </a:r>
          </a:p>
          <a:p>
            <a:pPr eaLnBrk="1" hangingPunct="1">
              <a:buFont typeface="Wingdings" panose="05000000000000000000" pitchFamily="2" charset="2"/>
              <a:buNone/>
            </a:pPr>
            <a:r>
              <a:rPr lang="en-US" altLang="en-US"/>
              <a:t>-  L calls foul table side, reports and becomes the new L</a:t>
            </a:r>
          </a:p>
          <a:p>
            <a:pPr eaLnBrk="1" hangingPunct="1">
              <a:buFont typeface="Wingdings" panose="05000000000000000000" pitchFamily="2" charset="2"/>
              <a:buNone/>
            </a:pPr>
            <a:r>
              <a:rPr lang="en-US" altLang="en-US"/>
              <a:t>-  Old C becomes the new C</a:t>
            </a:r>
          </a:p>
          <a:p>
            <a:pPr eaLnBrk="1" hangingPunct="1">
              <a:buFont typeface="Wingdings" panose="05000000000000000000" pitchFamily="2" charset="2"/>
              <a:buNone/>
            </a:pPr>
            <a:r>
              <a:rPr lang="en-US" altLang="en-US"/>
              <a:t>-  Old T becomes the new T and administers the throw-in</a:t>
            </a:r>
          </a:p>
          <a:p>
            <a:pPr eaLnBrk="1" hangingPunct="1">
              <a:buFont typeface="Wingdings" panose="05000000000000000000" pitchFamily="2" charset="2"/>
              <a:buNone/>
            </a:pPr>
            <a:endParaRPr lang="en-US" altLang="en-US"/>
          </a:p>
          <a:p>
            <a:pPr eaLnBrk="1" hangingPunct="1">
              <a:buFont typeface="Wingdings" panose="05000000000000000000" pitchFamily="2" charset="2"/>
              <a:buNone/>
            </a:pPr>
            <a:r>
              <a:rPr lang="en-US" altLang="en-US"/>
              <a:t>Opposite:</a:t>
            </a:r>
          </a:p>
          <a:p>
            <a:pPr eaLnBrk="1" hangingPunct="1">
              <a:buFont typeface="Wingdings" panose="05000000000000000000" pitchFamily="2" charset="2"/>
              <a:buNone/>
            </a:pPr>
            <a:r>
              <a:rPr lang="en-US" altLang="en-US"/>
              <a:t>-  L calls foul opposite, reports and moves to front court to become the new C</a:t>
            </a:r>
          </a:p>
          <a:p>
            <a:pPr eaLnBrk="1" hangingPunct="1">
              <a:buFont typeface="Wingdings" panose="05000000000000000000" pitchFamily="2" charset="2"/>
              <a:buNone/>
            </a:pPr>
            <a:r>
              <a:rPr lang="en-US" altLang="en-US"/>
              <a:t>-  Old T becomes new L</a:t>
            </a:r>
          </a:p>
          <a:p>
            <a:pPr eaLnBrk="1" hangingPunct="1">
              <a:buFont typeface="Wingdings" panose="05000000000000000000" pitchFamily="2" charset="2"/>
              <a:buNone/>
            </a:pPr>
            <a:r>
              <a:rPr lang="en-US" altLang="en-US" sz="800"/>
              <a:t>-  Old </a:t>
            </a:r>
            <a:r>
              <a:rPr lang="en-US" altLang="en-US"/>
              <a:t>C becomes the new T and administers the throw-in</a:t>
            </a:r>
          </a:p>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B4D27F3D-5844-412A-9EEC-EC60376AE5FE}"/>
              </a:ext>
            </a:extLst>
          </p:cNvPr>
          <p:cNvSpPr>
            <a:spLocks noGrp="1" noRot="1" noChangeAspect="1" noChangeArrowheads="1" noTextEdit="1"/>
          </p:cNvSpPr>
          <p:nvPr>
            <p:ph type="sldImg"/>
          </p:nvPr>
        </p:nvSpPr>
        <p:spPr bwMode="auto">
          <a:xfrm>
            <a:off x="406400" y="698500"/>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a:extLst>
              <a:ext uri="{FF2B5EF4-FFF2-40B4-BE49-F238E27FC236}">
                <a16:creationId xmlns:a16="http://schemas.microsoft.com/office/drawing/2014/main" id="{8D91AA46-E90A-4711-A5C2-CE50DAFDE35D}"/>
              </a:ext>
            </a:extLst>
          </p:cNvPr>
          <p:cNvSpPr>
            <a:spLocks noGrp="1" noChangeArrowheads="1"/>
          </p:cNvSpPr>
          <p:nvPr>
            <p:ph type="body" idx="1"/>
          </p:nvPr>
        </p:nvSpPr>
        <p:spPr bwMode="auto">
          <a:xfrm>
            <a:off x="935038" y="4416425"/>
            <a:ext cx="5140325" cy="4181475"/>
          </a:xfrm>
          <a:prstGeom prst="rect">
            <a:avLst/>
          </a:prstGeom>
          <a:ln>
            <a:miter lim="800000"/>
            <a:headEnd/>
            <a:tailEnd/>
          </a:ln>
        </p:spPr>
        <p:txBody>
          <a:bodyPr lIns="92851" tIns="46426" rIns="92851" bIns="46426">
            <a:normAutofit fontScale="55000" lnSpcReduction="20000"/>
          </a:bodyPr>
          <a:lstStyle/>
          <a:p>
            <a:pPr eaLnBrk="1" hangingPunct="1">
              <a:buFont typeface="Wingdings" pitchFamily="2" charset="2"/>
              <a:buNone/>
              <a:defRPr/>
            </a:pPr>
            <a:r>
              <a:rPr lang="en-US" sz="2800" b="1" kern="100" dirty="0"/>
              <a:t>Foul Switching and Switching on Offensive Calls:  Backcourt to Frontcourt – No Free Throws</a:t>
            </a:r>
          </a:p>
          <a:p>
            <a:pPr eaLnBrk="1" hangingPunct="1">
              <a:buFont typeface="Wingdings" pitchFamily="2" charset="2"/>
              <a:buNone/>
              <a:defRPr/>
            </a:pPr>
            <a:endParaRPr lang="en-US" sz="2800" b="1" kern="100" dirty="0"/>
          </a:p>
          <a:p>
            <a:pPr eaLnBrk="1" hangingPunct="1">
              <a:buFont typeface="Wingdings" pitchFamily="2" charset="2"/>
              <a:buNone/>
              <a:defRPr/>
            </a:pPr>
            <a:r>
              <a:rPr lang="en-US" sz="2800" kern="100" dirty="0"/>
              <a:t>Table Side:</a:t>
            </a:r>
          </a:p>
          <a:p>
            <a:pPr eaLnBrk="1" hangingPunct="1">
              <a:buFont typeface="Wingdings" pitchFamily="2" charset="2"/>
              <a:buNone/>
              <a:defRPr/>
            </a:pPr>
            <a:r>
              <a:rPr lang="en-US" sz="2800" kern="100" dirty="0"/>
              <a:t>-  T calls foul, reports and slides down to become new L</a:t>
            </a:r>
          </a:p>
          <a:p>
            <a:pPr eaLnBrk="1" hangingPunct="1">
              <a:buFont typeface="Wingdings" pitchFamily="2" charset="2"/>
              <a:buNone/>
              <a:defRPr/>
            </a:pPr>
            <a:r>
              <a:rPr lang="en-US" sz="2800" kern="100" dirty="0"/>
              <a:t>-  Old C becomes new C</a:t>
            </a:r>
          </a:p>
          <a:p>
            <a:pPr eaLnBrk="1" hangingPunct="1">
              <a:buFont typeface="Wingdings" pitchFamily="2" charset="2"/>
              <a:buNone/>
              <a:defRPr/>
            </a:pPr>
            <a:r>
              <a:rPr lang="en-US" sz="2800" kern="100" dirty="0"/>
              <a:t>-  Old L becomes the T and goes to the sideline to administer the throw-in</a:t>
            </a:r>
          </a:p>
          <a:p>
            <a:pPr eaLnBrk="1" hangingPunct="1">
              <a:buFont typeface="Wingdings" pitchFamily="2" charset="2"/>
              <a:buNone/>
              <a:defRPr/>
            </a:pPr>
            <a:endParaRPr lang="en-US" sz="2800" kern="100" dirty="0"/>
          </a:p>
          <a:p>
            <a:pPr eaLnBrk="1" hangingPunct="1">
              <a:buFont typeface="Wingdings" pitchFamily="2" charset="2"/>
              <a:buNone/>
              <a:defRPr/>
            </a:pPr>
            <a:r>
              <a:rPr lang="en-US" sz="2800" kern="100" dirty="0"/>
              <a:t>Opposite:</a:t>
            </a:r>
          </a:p>
          <a:p>
            <a:pPr eaLnBrk="1" hangingPunct="1">
              <a:buFont typeface="Wingdings" pitchFamily="2" charset="2"/>
              <a:buNone/>
              <a:defRPr/>
            </a:pPr>
            <a:r>
              <a:rPr lang="en-US" sz="2800" kern="100" dirty="0"/>
              <a:t>-  T calls foul, reports and moves opposite to become new L</a:t>
            </a:r>
            <a:endParaRPr lang="en-US" sz="1400" kern="100" dirty="0"/>
          </a:p>
          <a:p>
            <a:pPr eaLnBrk="1" hangingPunct="1">
              <a:buFont typeface="Wingdings" pitchFamily="2" charset="2"/>
              <a:buNone/>
              <a:defRPr/>
            </a:pPr>
            <a:r>
              <a:rPr lang="en-US" sz="2800" kern="100" dirty="0"/>
              <a:t>-  Old C becomes new C</a:t>
            </a:r>
          </a:p>
          <a:p>
            <a:pPr eaLnBrk="1" hangingPunct="1">
              <a:buFont typeface="Wingdings" pitchFamily="2" charset="2"/>
              <a:buNone/>
              <a:defRPr/>
            </a:pPr>
            <a:r>
              <a:rPr lang="en-US" sz="2800" kern="100" dirty="0"/>
              <a:t>-  L goes to sideline to administer throw-in and becomes new T</a:t>
            </a:r>
          </a:p>
          <a:p>
            <a:pPr marL="284163" indent="-284163" eaLnBrk="1" hangingPunct="1">
              <a:spcBef>
                <a:spcPct val="20000"/>
              </a:spcBef>
              <a:buClr>
                <a:srgbClr val="003798"/>
              </a:buClr>
              <a:buFont typeface="Wingdings" pitchFamily="2" charset="2"/>
              <a:buNone/>
              <a:defRPr/>
            </a:pPr>
            <a:endParaRPr lang="en-US" sz="2800" kern="100" dirty="0">
              <a:solidFill>
                <a:srgbClr val="000000"/>
              </a:solidFill>
              <a:latin typeface="Arial"/>
            </a:endParaRPr>
          </a:p>
          <a:p>
            <a:pPr marL="284163" indent="-284163" eaLnBrk="1" hangingPunct="1">
              <a:spcBef>
                <a:spcPct val="20000"/>
              </a:spcBef>
              <a:buClr>
                <a:srgbClr val="003798"/>
              </a:buClr>
              <a:buFont typeface="Wingdings" pitchFamily="2" charset="2"/>
              <a:buNone/>
              <a:defRPr/>
            </a:pPr>
            <a:endParaRPr lang="en-US" sz="1400" kern="100" dirty="0">
              <a:solidFill>
                <a:srgbClr val="000000"/>
              </a:solidFill>
              <a:latin typeface="Arial"/>
            </a:endParaRPr>
          </a:p>
          <a:p>
            <a:pPr>
              <a:defRPr/>
            </a:pP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1E89B478-3C58-4EF8-9124-43861474612A}"/>
              </a:ext>
            </a:extLst>
          </p:cNvPr>
          <p:cNvSpPr>
            <a:spLocks noGrp="1" noRot="1" noChangeAspect="1" noChangeArrowheads="1" noTextEdit="1"/>
          </p:cNvSpPr>
          <p:nvPr>
            <p:ph type="sldImg"/>
          </p:nvPr>
        </p:nvSpPr>
        <p:spPr bwMode="auto">
          <a:xfrm>
            <a:off x="406400" y="698500"/>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a:extLst>
              <a:ext uri="{FF2B5EF4-FFF2-40B4-BE49-F238E27FC236}">
                <a16:creationId xmlns:a16="http://schemas.microsoft.com/office/drawing/2014/main" id="{F9CD94DC-FA37-4322-ACD7-76F32AD91001}"/>
              </a:ext>
            </a:extLst>
          </p:cNvPr>
          <p:cNvSpPr>
            <a:spLocks noGrp="1" noChangeArrowheads="1"/>
          </p:cNvSpPr>
          <p:nvPr>
            <p:ph type="body" idx="1"/>
          </p:nvPr>
        </p:nvSpPr>
        <p:spPr bwMode="auto">
          <a:xfrm>
            <a:off x="935038" y="4416425"/>
            <a:ext cx="5140325" cy="4181475"/>
          </a:xfrm>
          <a:prstGeom prst="rect">
            <a:avLst/>
          </a:prstGeom>
          <a:ln>
            <a:miter lim="800000"/>
            <a:headEnd/>
            <a:tailEnd/>
          </a:ln>
        </p:spPr>
        <p:txBody>
          <a:bodyPr lIns="92851" tIns="46426" rIns="92851" bIns="46426"/>
          <a:lstStyle/>
          <a:p>
            <a:pPr eaLnBrk="1" hangingPunct="1">
              <a:buFont typeface="Wingdings" pitchFamily="2" charset="2"/>
              <a:buNone/>
              <a:defRPr/>
            </a:pPr>
            <a:r>
              <a:rPr lang="en-US" b="1" kern="100" dirty="0"/>
              <a:t>Foul  Reporting and Switching on Offensive Calls:  Backcourt to Frontcourt – No Free Throws</a:t>
            </a:r>
          </a:p>
          <a:p>
            <a:pPr eaLnBrk="1" hangingPunct="1">
              <a:buFont typeface="Wingdings" pitchFamily="2" charset="2"/>
              <a:buNone/>
              <a:defRPr/>
            </a:pPr>
            <a:endParaRPr lang="en-US" b="1" kern="100" dirty="0"/>
          </a:p>
          <a:p>
            <a:pPr eaLnBrk="1" hangingPunct="1">
              <a:buFont typeface="Wingdings" pitchFamily="2" charset="2"/>
              <a:buNone/>
              <a:defRPr/>
            </a:pPr>
            <a:r>
              <a:rPr lang="en-US" kern="100" dirty="0"/>
              <a:t>Table Side:</a:t>
            </a:r>
          </a:p>
          <a:p>
            <a:pPr eaLnBrk="1" hangingPunct="1">
              <a:buFont typeface="Wingdings" pitchFamily="2" charset="2"/>
              <a:buNone/>
              <a:defRPr/>
            </a:pPr>
            <a:r>
              <a:rPr lang="en-US" kern="100" dirty="0"/>
              <a:t>-  C calls foul, reports and slides down to become new L</a:t>
            </a:r>
          </a:p>
          <a:p>
            <a:pPr eaLnBrk="1" hangingPunct="1">
              <a:buFont typeface="Wingdings" pitchFamily="2" charset="2"/>
              <a:buNone/>
              <a:defRPr/>
            </a:pPr>
            <a:r>
              <a:rPr lang="en-US" kern="100" dirty="0"/>
              <a:t>-  Old T becomes new C</a:t>
            </a:r>
          </a:p>
          <a:p>
            <a:pPr eaLnBrk="1" hangingPunct="1">
              <a:buFont typeface="Wingdings" pitchFamily="2" charset="2"/>
              <a:buNone/>
              <a:defRPr/>
            </a:pPr>
            <a:r>
              <a:rPr lang="en-US" kern="100" dirty="0"/>
              <a:t>-  Old L becomes the T and goes to the sideline to administer the throw-in</a:t>
            </a:r>
          </a:p>
          <a:p>
            <a:pPr eaLnBrk="1" hangingPunct="1">
              <a:buFont typeface="Wingdings" pitchFamily="2" charset="2"/>
              <a:buNone/>
              <a:defRPr/>
            </a:pPr>
            <a:endParaRPr lang="en-US" kern="100" dirty="0"/>
          </a:p>
          <a:p>
            <a:pPr eaLnBrk="1" hangingPunct="1">
              <a:buFont typeface="Wingdings" pitchFamily="2" charset="2"/>
              <a:buNone/>
              <a:defRPr/>
            </a:pPr>
            <a:r>
              <a:rPr lang="en-US" kern="100" dirty="0"/>
              <a:t>Opposite:</a:t>
            </a:r>
          </a:p>
          <a:p>
            <a:pPr eaLnBrk="1" hangingPunct="1">
              <a:buFont typeface="Wingdings" pitchFamily="2" charset="2"/>
              <a:buNone/>
              <a:defRPr/>
            </a:pPr>
            <a:r>
              <a:rPr lang="en-US" kern="100" dirty="0"/>
              <a:t>-  C calls foul, reports and moves opposite to become new L</a:t>
            </a:r>
            <a:endParaRPr lang="en-US" sz="800" kern="100" dirty="0"/>
          </a:p>
          <a:p>
            <a:pPr eaLnBrk="1" hangingPunct="1">
              <a:buFont typeface="Wingdings" pitchFamily="2" charset="2"/>
              <a:buNone/>
              <a:defRPr/>
            </a:pPr>
            <a:r>
              <a:rPr lang="en-US" kern="100" dirty="0"/>
              <a:t>-  Old T becomes new C</a:t>
            </a:r>
          </a:p>
          <a:p>
            <a:pPr eaLnBrk="1" hangingPunct="1">
              <a:buFont typeface="Wingdings" pitchFamily="2" charset="2"/>
              <a:buNone/>
              <a:defRPr/>
            </a:pPr>
            <a:r>
              <a:rPr lang="en-US" kern="100" dirty="0"/>
              <a:t>-  L goes to sideline to administer throw-in and becomes new T</a:t>
            </a:r>
          </a:p>
          <a:p>
            <a:pPr>
              <a:defRPr/>
            </a:pP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3958B0D5-0C01-4CAE-85C5-B4A943768828}"/>
              </a:ext>
            </a:extLst>
          </p:cNvPr>
          <p:cNvSpPr>
            <a:spLocks noGrp="1" noRot="1" noChangeAspect="1" noChangeArrowheads="1" noTextEdit="1"/>
          </p:cNvSpPr>
          <p:nvPr>
            <p:ph type="sldImg"/>
          </p:nvPr>
        </p:nvSpPr>
        <p:spPr bwMode="auto">
          <a:xfrm>
            <a:off x="406400" y="698500"/>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Rectangle 3">
            <a:extLst>
              <a:ext uri="{FF2B5EF4-FFF2-40B4-BE49-F238E27FC236}">
                <a16:creationId xmlns:a16="http://schemas.microsoft.com/office/drawing/2014/main" id="{AA051509-064D-4943-AC99-0CE070509538}"/>
              </a:ext>
            </a:extLst>
          </p:cNvPr>
          <p:cNvSpPr>
            <a:spLocks noGrp="1" noChangeArrowheads="1"/>
          </p:cNvSpPr>
          <p:nvPr>
            <p:ph type="body" idx="1"/>
          </p:nvPr>
        </p:nvSpPr>
        <p:spPr bwMode="auto">
          <a:xfrm>
            <a:off x="935038" y="4416425"/>
            <a:ext cx="5140325" cy="4181475"/>
          </a:xfrm>
          <a:prstGeom prst="rect">
            <a:avLst/>
          </a:prstGeom>
          <a:ln/>
        </p:spPr>
        <p:txBody>
          <a:bodyPr lIns="92851" tIns="46426" rIns="92851" bIns="46426">
            <a:normAutofit fontScale="77500" lnSpcReduction="20000"/>
          </a:bodyPr>
          <a:lstStyle/>
          <a:p>
            <a:pPr>
              <a:defRPr/>
            </a:pPr>
            <a:r>
              <a:rPr lang="en-US" altLang="en-US" b="1" dirty="0"/>
              <a:t>Disqualification Procedure:</a:t>
            </a:r>
          </a:p>
          <a:p>
            <a:pPr>
              <a:defRPr/>
            </a:pPr>
            <a:endParaRPr lang="en-US" altLang="en-US" b="1" dirty="0"/>
          </a:p>
          <a:p>
            <a:pPr marL="533400" indent="-533400" eaLnBrk="1" hangingPunct="1">
              <a:buFont typeface="Wingdings" pitchFamily="2" charset="2"/>
              <a:buAutoNum type="arabicPeriod"/>
              <a:defRPr/>
            </a:pPr>
            <a:r>
              <a:rPr lang="en-US" sz="3600" dirty="0"/>
              <a:t>New table side (C or T) official: </a:t>
            </a:r>
          </a:p>
          <a:p>
            <a:pPr marL="952500" lvl="1" indent="-495300" eaLnBrk="1" hangingPunct="1">
              <a:defRPr/>
            </a:pPr>
            <a:r>
              <a:rPr lang="en-US" sz="3200" dirty="0"/>
              <a:t>  Notifies coach </a:t>
            </a:r>
          </a:p>
          <a:p>
            <a:pPr marL="952500" lvl="1" indent="-495300" eaLnBrk="1" hangingPunct="1">
              <a:defRPr/>
            </a:pPr>
            <a:r>
              <a:rPr lang="en-US" sz="3200" dirty="0"/>
              <a:t>  Requests timer to begin 20-second replacement interval</a:t>
            </a:r>
          </a:p>
          <a:p>
            <a:pPr marL="952500" lvl="1" indent="-495300" eaLnBrk="1" hangingPunct="1">
              <a:defRPr/>
            </a:pPr>
            <a:r>
              <a:rPr lang="en-US" sz="3200" dirty="0"/>
              <a:t>  Notifies disqualified player</a:t>
            </a:r>
          </a:p>
          <a:p>
            <a:pPr marL="569913" indent="-514350" eaLnBrk="1" hangingPunct="1">
              <a:buFont typeface="+mj-lt"/>
              <a:buAutoNum type="arabicPeriod"/>
              <a:defRPr/>
            </a:pPr>
            <a:r>
              <a:rPr lang="en-US" sz="3600" dirty="0"/>
              <a:t>Officials not administering disqualification position for subsequent throw-in or free throw</a:t>
            </a:r>
          </a:p>
          <a:p>
            <a:pPr>
              <a:defRPr/>
            </a:pPr>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138B11DE-C395-4A70-87CE-F788B360A21C}"/>
              </a:ext>
            </a:extLst>
          </p:cNvPr>
          <p:cNvSpPr>
            <a:spLocks noGrp="1" noRot="1" noChangeAspect="1" noChangeArrowheads="1"/>
          </p:cNvSpPr>
          <p:nvPr>
            <p:ph type="sldImg"/>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3187" name="Notes Placeholder 2">
            <a:extLst>
              <a:ext uri="{FF2B5EF4-FFF2-40B4-BE49-F238E27FC236}">
                <a16:creationId xmlns:a16="http://schemas.microsoft.com/office/drawing/2014/main" id="{B2464B9E-B813-42CF-B5F2-A4B2BBC47F7D}"/>
              </a:ext>
            </a:extLst>
          </p:cNvPr>
          <p:cNvSpPr>
            <a:spLocks noGrp="1" noChangeArrowheads="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p>
            <a:r>
              <a:rPr lang="en-US" altLang="en-US" b="1"/>
              <a:t>3-5-4e (NEW) RELIGIOUS HEAD COVERINGS</a:t>
            </a:r>
          </a:p>
          <a:p>
            <a:endParaRPr lang="en-US" altLang="en-US"/>
          </a:p>
          <a:p>
            <a:r>
              <a:rPr lang="en-US" altLang="en-US"/>
              <a:t>Players may wear head coverings for religious reasons.</a:t>
            </a:r>
          </a:p>
          <a:p>
            <a:endParaRPr lang="en-US" altLang="en-US"/>
          </a:p>
        </p:txBody>
      </p:sp>
      <p:sp>
        <p:nvSpPr>
          <p:cNvPr id="93188" name="Slide Number Placeholder 3">
            <a:extLst>
              <a:ext uri="{FF2B5EF4-FFF2-40B4-BE49-F238E27FC236}">
                <a16:creationId xmlns:a16="http://schemas.microsoft.com/office/drawing/2014/main" id="{2F05A63A-69E9-48F4-A522-8D5562C1DA5C}"/>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4BC2F87-19E7-437A-A812-C39BF5207A3A}" type="slidenum">
              <a:rPr lang="en-US" altLang="en-US" sz="1200">
                <a:solidFill>
                  <a:srgbClr val="000000"/>
                </a:solidFill>
                <a:cs typeface="Arial" panose="020B0604020202020204" pitchFamily="34" charset="0"/>
              </a:rPr>
              <a:pPr algn="r" eaLnBrk="1" hangingPunct="1"/>
              <a:t>7</a:t>
            </a:fld>
            <a:endParaRPr lang="en-US" altLang="en-US" sz="1200">
              <a:solidFill>
                <a:srgbClr val="000000"/>
              </a:solidFill>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D968895F-08C6-416A-A6C0-80A9112955C5}"/>
              </a:ext>
            </a:extLst>
          </p:cNvPr>
          <p:cNvSpPr>
            <a:spLocks noGrp="1" noRot="1" noChangeAspect="1" noChangeArrowheads="1" noTextEdit="1"/>
          </p:cNvSpPr>
          <p:nvPr>
            <p:ph type="sldImg"/>
          </p:nvPr>
        </p:nvSpPr>
        <p:spPr bwMode="auto">
          <a:xfrm>
            <a:off x="406400" y="698500"/>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Rectangle 3">
            <a:extLst>
              <a:ext uri="{FF2B5EF4-FFF2-40B4-BE49-F238E27FC236}">
                <a16:creationId xmlns:a16="http://schemas.microsoft.com/office/drawing/2014/main" id="{55D32720-BE90-4AC0-B197-8436941963FE}"/>
              </a:ext>
            </a:extLst>
          </p:cNvPr>
          <p:cNvSpPr>
            <a:spLocks noGrp="1" noChangeArrowheads="1"/>
          </p:cNvSpPr>
          <p:nvPr>
            <p:ph type="body" idx="1"/>
          </p:nvPr>
        </p:nvSpPr>
        <p:spPr bwMode="auto">
          <a:xfrm>
            <a:off x="935038" y="4416425"/>
            <a:ext cx="5140325"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1" tIns="46426" rIns="92851" bIns="46426"/>
          <a:lstStyle/>
          <a:p>
            <a:r>
              <a:rPr lang="en-US" altLang="en-US" b="1" dirty="0"/>
              <a:t>Disqualification Procedure:</a:t>
            </a:r>
          </a:p>
          <a:p>
            <a:endParaRPr lang="en-US" altLang="en-US" b="1" dirty="0"/>
          </a:p>
          <a:p>
            <a:r>
              <a:rPr lang="en-US" altLang="en-US" dirty="0"/>
              <a:t>Administering official takes a position on division line halfway between center circle and sideline nearest table to administer substitution.</a:t>
            </a:r>
          </a:p>
          <a:p>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EFFBF2FD-00C3-498E-AFB8-4160F682FA86}"/>
              </a:ext>
            </a:extLst>
          </p:cNvPr>
          <p:cNvSpPr>
            <a:spLocks noGrp="1" noRot="1" noChangeAspect="1" noChangeArrowheads="1" noTextEdit="1"/>
          </p:cNvSpPr>
          <p:nvPr>
            <p:ph type="sldImg"/>
          </p:nvPr>
        </p:nvSpPr>
        <p:spPr bwMode="auto">
          <a:xfrm>
            <a:off x="406400" y="698500"/>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Rectangle 3">
            <a:extLst>
              <a:ext uri="{FF2B5EF4-FFF2-40B4-BE49-F238E27FC236}">
                <a16:creationId xmlns:a16="http://schemas.microsoft.com/office/drawing/2014/main" id="{44F60F39-7CAD-4E56-AC0C-DABA92AE91EA}"/>
              </a:ext>
            </a:extLst>
          </p:cNvPr>
          <p:cNvSpPr>
            <a:spLocks noGrp="1" noChangeArrowheads="1"/>
          </p:cNvSpPr>
          <p:nvPr>
            <p:ph type="body" idx="1"/>
          </p:nvPr>
        </p:nvSpPr>
        <p:spPr bwMode="auto">
          <a:xfrm>
            <a:off x="935038" y="4416425"/>
            <a:ext cx="5140325" cy="4181475"/>
          </a:xfrm>
          <a:prstGeom prst="rect">
            <a:avLst/>
          </a:prstGeom>
          <a:ln/>
        </p:spPr>
        <p:txBody>
          <a:bodyPr lIns="92851" tIns="46426" rIns="92851" bIns="46426"/>
          <a:lstStyle/>
          <a:p>
            <a:pPr>
              <a:defRPr/>
            </a:pPr>
            <a:r>
              <a:rPr lang="en-US" altLang="en-US" b="1" dirty="0"/>
              <a:t>Free Throws:</a:t>
            </a:r>
          </a:p>
          <a:p>
            <a:pPr>
              <a:defRPr/>
            </a:pPr>
            <a:endParaRPr lang="en-US" altLang="en-US" b="1" dirty="0"/>
          </a:p>
          <a:p>
            <a:pPr marL="228600" indent="-228600" eaLnBrk="1" hangingPunct="1">
              <a:defRPr/>
            </a:pPr>
            <a:r>
              <a:rPr lang="en-US" dirty="0">
                <a:cs typeface="Arial" charset="0"/>
              </a:rPr>
              <a:t>-  Calling official becomes T – observes all action and assists with violations, rebounding action and fouls.</a:t>
            </a:r>
          </a:p>
          <a:p>
            <a:pPr marL="228600" indent="-228600" eaLnBrk="1" hangingPunct="1">
              <a:defRPr/>
            </a:pPr>
            <a:r>
              <a:rPr lang="en-US" dirty="0">
                <a:cs typeface="Arial" charset="0"/>
              </a:rPr>
              <a:t>-  L administers all free throws – has responsibility for bottom lane space and three spaces on the opposite line.</a:t>
            </a:r>
            <a:endParaRPr lang="en-US" dirty="0">
              <a:cs typeface="Times New Roman" pitchFamily="18" charset="0"/>
            </a:endParaRPr>
          </a:p>
          <a:p>
            <a:pPr marL="228600" indent="-228600" eaLnBrk="1" hangingPunct="1">
              <a:defRPr/>
            </a:pPr>
            <a:r>
              <a:rPr lang="en-US" dirty="0">
                <a:cs typeface="Arial" charset="0"/>
              </a:rPr>
              <a:t>-  C has responsibility for shooter, flight of ball, and top two lane spaces on opposite line.</a:t>
            </a:r>
            <a:endParaRPr lang="en-US" dirty="0">
              <a:cs typeface="Times New Roman" pitchFamily="18" charset="0"/>
            </a:endParaRPr>
          </a:p>
          <a:p>
            <a:pPr marL="228600" indent="-228600" eaLnBrk="1" hangingPunct="1">
              <a:defRPr/>
            </a:pPr>
            <a:r>
              <a:rPr lang="en-US" dirty="0">
                <a:cs typeface="Arial" charset="0"/>
              </a:rPr>
              <a:t>-  C and T close down on last shot attempt.</a:t>
            </a:r>
          </a:p>
          <a:p>
            <a:pPr>
              <a:defRPr/>
            </a:pPr>
            <a:endParaRPr lang="en-US" altLang="en-US" b="1" dirty="0"/>
          </a:p>
          <a:p>
            <a:pPr>
              <a:defRPr/>
            </a:pPr>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2FEBCA96-353E-498E-A5D5-8C0994E03A98}"/>
              </a:ext>
            </a:extLst>
          </p:cNvPr>
          <p:cNvSpPr>
            <a:spLocks noGrp="1" noRot="1" noChangeAspect="1" noChangeArrowheads="1" noTextEdit="1"/>
          </p:cNvSpPr>
          <p:nvPr>
            <p:ph type="sldImg"/>
          </p:nvPr>
        </p:nvSpPr>
        <p:spPr bwMode="auto">
          <a:xfrm>
            <a:off x="406400" y="698500"/>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Rectangle 3">
            <a:extLst>
              <a:ext uri="{FF2B5EF4-FFF2-40B4-BE49-F238E27FC236}">
                <a16:creationId xmlns:a16="http://schemas.microsoft.com/office/drawing/2014/main" id="{72F66DD0-F43A-4707-8128-2A9943CD1257}"/>
              </a:ext>
            </a:extLst>
          </p:cNvPr>
          <p:cNvSpPr>
            <a:spLocks noGrp="1" noChangeArrowheads="1"/>
          </p:cNvSpPr>
          <p:nvPr>
            <p:ph type="body" idx="1"/>
          </p:nvPr>
        </p:nvSpPr>
        <p:spPr bwMode="auto">
          <a:xfrm>
            <a:off x="935038" y="4416425"/>
            <a:ext cx="5140325"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1" tIns="46426" rIns="92851" bIns="46426"/>
          <a:lstStyle/>
          <a:p>
            <a:r>
              <a:rPr lang="en-US" altLang="en-US" b="1" dirty="0"/>
              <a:t>Free Throws:</a:t>
            </a:r>
          </a:p>
          <a:p>
            <a:endParaRPr lang="en-US" altLang="en-US" b="1" dirty="0"/>
          </a:p>
          <a:p>
            <a:pPr eaLnBrk="1" hangingPunct="1">
              <a:spcBef>
                <a:spcPts val="600"/>
              </a:spcBef>
            </a:pPr>
            <a:r>
              <a:rPr lang="en-US" altLang="en-US" dirty="0"/>
              <a:t>-  T</a:t>
            </a:r>
            <a:r>
              <a:rPr lang="en-US" altLang="en-US" dirty="0">
                <a:solidFill>
                  <a:srgbClr val="003798"/>
                </a:solidFill>
              </a:rPr>
              <a:t> </a:t>
            </a:r>
            <a:r>
              <a:rPr lang="en-US" altLang="en-US" dirty="0"/>
              <a:t>is at approximately the 28-foot mark and just inside the tableside boundary line – </a:t>
            </a:r>
            <a:r>
              <a:rPr lang="en-US" altLang="en-US" i="1" dirty="0"/>
              <a:t>NOT</a:t>
            </a:r>
            <a:r>
              <a:rPr lang="en-US" altLang="en-US" dirty="0"/>
              <a:t> at the division line.</a:t>
            </a:r>
          </a:p>
          <a:p>
            <a:pPr eaLnBrk="1" hangingPunct="1">
              <a:spcBef>
                <a:spcPts val="600"/>
              </a:spcBef>
            </a:pPr>
            <a:r>
              <a:rPr lang="en-US" altLang="en-US" dirty="0"/>
              <a:t>-  L</a:t>
            </a:r>
            <a:r>
              <a:rPr lang="en-US" altLang="en-US" dirty="0">
                <a:solidFill>
                  <a:srgbClr val="FF0000"/>
                </a:solidFill>
              </a:rPr>
              <a:t> </a:t>
            </a:r>
            <a:r>
              <a:rPr lang="en-US" altLang="en-US" dirty="0"/>
              <a:t>is approximately 4 feet from near lane line for </a:t>
            </a:r>
            <a:r>
              <a:rPr lang="en-US" altLang="en-US" i="1" dirty="0"/>
              <a:t>ALL</a:t>
            </a:r>
            <a:r>
              <a:rPr lang="en-US" altLang="en-US" dirty="0"/>
              <a:t> free throws.</a:t>
            </a:r>
          </a:p>
          <a:p>
            <a:pPr eaLnBrk="1" hangingPunct="1">
              <a:spcBef>
                <a:spcPts val="600"/>
              </a:spcBef>
            </a:pPr>
            <a:r>
              <a:rPr lang="en-US" altLang="en-US" dirty="0"/>
              <a:t>-  C</a:t>
            </a:r>
            <a:r>
              <a:rPr lang="en-US" altLang="en-US" dirty="0">
                <a:solidFill>
                  <a:srgbClr val="00B050"/>
                </a:solidFill>
              </a:rPr>
              <a:t> </a:t>
            </a:r>
            <a:r>
              <a:rPr lang="en-US" altLang="en-US" dirty="0"/>
              <a:t>is halfway between the near lane line and the sideline; just above the free-throw line extended.</a:t>
            </a:r>
          </a:p>
          <a:p>
            <a:endParaRPr lang="en-US" altLang="en-US" b="1"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EBF84860-6AE8-4168-96DD-5CC3F8BF85DD}"/>
              </a:ext>
            </a:extLst>
          </p:cNvPr>
          <p:cNvSpPr>
            <a:spLocks noGrp="1" noRot="1" noChangeAspect="1" noChangeArrowheads="1" noTextEdit="1"/>
          </p:cNvSpPr>
          <p:nvPr>
            <p:ph type="sldImg"/>
          </p:nvPr>
        </p:nvSpPr>
        <p:spPr bwMode="auto">
          <a:xfrm>
            <a:off x="406400" y="698500"/>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Rectangle 3">
            <a:extLst>
              <a:ext uri="{FF2B5EF4-FFF2-40B4-BE49-F238E27FC236}">
                <a16:creationId xmlns:a16="http://schemas.microsoft.com/office/drawing/2014/main" id="{0E7DAD0D-5E92-4444-89D1-3D3C21E2C34E}"/>
              </a:ext>
            </a:extLst>
          </p:cNvPr>
          <p:cNvSpPr>
            <a:spLocks noGrp="1" noChangeArrowheads="1"/>
          </p:cNvSpPr>
          <p:nvPr>
            <p:ph type="body" idx="1"/>
          </p:nvPr>
        </p:nvSpPr>
        <p:spPr bwMode="auto">
          <a:xfrm>
            <a:off x="935038" y="4416425"/>
            <a:ext cx="5140325" cy="4181475"/>
          </a:xfrm>
          <a:prstGeom prst="rect">
            <a:avLst/>
          </a:prstGeom>
          <a:ln/>
        </p:spPr>
        <p:txBody>
          <a:bodyPr lIns="92851" tIns="46426" rIns="92851" bIns="46426"/>
          <a:lstStyle/>
          <a:p>
            <a:pPr eaLnBrk="1" hangingPunct="1">
              <a:buFont typeface="Wingdings" pitchFamily="2" charset="2"/>
              <a:buNone/>
              <a:defRPr/>
            </a:pPr>
            <a:r>
              <a:rPr lang="en-US" altLang="en-US" b="1" dirty="0"/>
              <a:t>Free Throws:</a:t>
            </a:r>
          </a:p>
          <a:p>
            <a:pPr eaLnBrk="1" hangingPunct="1">
              <a:buFont typeface="Wingdings" pitchFamily="2" charset="2"/>
              <a:buNone/>
              <a:defRPr/>
            </a:pPr>
            <a:endParaRPr lang="en-US" altLang="en-US" b="1" dirty="0"/>
          </a:p>
          <a:p>
            <a:pPr eaLnBrk="1" hangingPunct="1">
              <a:buFont typeface="Wingdings" pitchFamily="2" charset="2"/>
              <a:buNone/>
              <a:defRPr/>
            </a:pPr>
            <a:r>
              <a:rPr lang="en-US" altLang="en-US" dirty="0"/>
              <a:t>-  Calling official becomes T</a:t>
            </a:r>
          </a:p>
          <a:p>
            <a:pPr eaLnBrk="1" hangingPunct="1">
              <a:buFont typeface="Wingdings" pitchFamily="2" charset="2"/>
              <a:buNone/>
              <a:defRPr/>
            </a:pPr>
            <a:endParaRPr lang="en-US" altLang="en-US" sz="800" dirty="0"/>
          </a:p>
          <a:p>
            <a:pPr eaLnBrk="1" hangingPunct="1">
              <a:buFont typeface="Wingdings" pitchFamily="2" charset="2"/>
              <a:buNone/>
              <a:defRPr/>
            </a:pPr>
            <a:r>
              <a:rPr lang="en-US" altLang="en-US" dirty="0"/>
              <a:t>-  L administers all throws</a:t>
            </a:r>
          </a:p>
          <a:p>
            <a:pPr eaLnBrk="1" hangingPunct="1">
              <a:buFont typeface="Wingdings" pitchFamily="2" charset="2"/>
              <a:buNone/>
              <a:defRPr/>
            </a:pPr>
            <a:endParaRPr lang="en-US" altLang="en-US" sz="800" dirty="0"/>
          </a:p>
          <a:p>
            <a:pPr eaLnBrk="1" hangingPunct="1">
              <a:buFont typeface="Wingdings" pitchFamily="2" charset="2"/>
              <a:buNone/>
              <a:defRPr/>
            </a:pPr>
            <a:r>
              <a:rPr lang="en-US" altLang="en-US" dirty="0"/>
              <a:t>-  C and T close down on last shot attempt</a:t>
            </a:r>
          </a:p>
          <a:p>
            <a:pPr marL="228600" indent="-228600">
              <a:defRPr/>
            </a:pPr>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5FE9A914-F98B-431D-8382-29C4D5C563CB}"/>
              </a:ext>
            </a:extLst>
          </p:cNvPr>
          <p:cNvSpPr>
            <a:spLocks noGrp="1" noRot="1" noChangeAspect="1" noChangeArrowheads="1" noTextEdit="1"/>
          </p:cNvSpPr>
          <p:nvPr>
            <p:ph type="sldImg"/>
          </p:nvPr>
        </p:nvSpPr>
        <p:spPr bwMode="auto">
          <a:xfrm>
            <a:off x="406400" y="698500"/>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Rectangle 3">
            <a:extLst>
              <a:ext uri="{FF2B5EF4-FFF2-40B4-BE49-F238E27FC236}">
                <a16:creationId xmlns:a16="http://schemas.microsoft.com/office/drawing/2014/main" id="{30AEA0A4-9EE9-4BB7-8825-318221EAD64B}"/>
              </a:ext>
            </a:extLst>
          </p:cNvPr>
          <p:cNvSpPr>
            <a:spLocks noGrp="1" noChangeArrowheads="1"/>
          </p:cNvSpPr>
          <p:nvPr>
            <p:ph type="body" idx="1"/>
          </p:nvPr>
        </p:nvSpPr>
        <p:spPr bwMode="auto">
          <a:xfrm>
            <a:off x="935038" y="4416425"/>
            <a:ext cx="5140325"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1" tIns="46426" rIns="92851" bIns="46426">
            <a:normAutofit fontScale="77500" lnSpcReduction="20000"/>
          </a:bodyPr>
          <a:lstStyle/>
          <a:p>
            <a:r>
              <a:rPr lang="en-US" altLang="en-US" b="1" dirty="0"/>
              <a:t>Time-Outs &amp; Intermissions:</a:t>
            </a:r>
          </a:p>
          <a:p>
            <a:endParaRPr lang="en-US" altLang="en-US" b="1" dirty="0"/>
          </a:p>
          <a:p>
            <a:pPr eaLnBrk="1" hangingPunct="1"/>
            <a:r>
              <a:rPr lang="en-US" altLang="en-US" sz="3200" dirty="0">
                <a:cs typeface="Arial" panose="020B0604020202020204" pitchFamily="34" charset="0"/>
              </a:rPr>
              <a:t>-  Administering official stays with ball at resumption of play location – puts ball on floor if movement is necessary.</a:t>
            </a:r>
          </a:p>
          <a:p>
            <a:pPr eaLnBrk="1" hangingPunct="1"/>
            <a:r>
              <a:rPr lang="en-US" altLang="en-US" sz="3200" dirty="0">
                <a:cs typeface="Arial" panose="020B0604020202020204" pitchFamily="34" charset="0"/>
              </a:rPr>
              <a:t>-  Positioning of two free officials:</a:t>
            </a:r>
          </a:p>
          <a:p>
            <a:pPr lvl="1" eaLnBrk="1" hangingPunct="1"/>
            <a:r>
              <a:rPr lang="en-US" altLang="en-US" sz="3000" dirty="0">
                <a:cs typeface="Arial" panose="020B0604020202020204" pitchFamily="34" charset="0"/>
              </a:rPr>
              <a:t>-  60-second time-out/intermission – nearest block </a:t>
            </a:r>
          </a:p>
          <a:p>
            <a:pPr lvl="1" eaLnBrk="1" hangingPunct="1"/>
            <a:r>
              <a:rPr lang="en-US" altLang="en-US" sz="3000" dirty="0">
                <a:cs typeface="Arial" panose="020B0604020202020204" pitchFamily="34" charset="0"/>
              </a:rPr>
              <a:t>-  30-second time-out – top of three-point arc</a:t>
            </a:r>
          </a:p>
          <a:p>
            <a:pPr eaLnBrk="1" hangingPunct="1"/>
            <a:r>
              <a:rPr lang="en-US" altLang="en-US" sz="3200" dirty="0">
                <a:cs typeface="Arial" panose="020B0604020202020204" pitchFamily="34" charset="0"/>
              </a:rPr>
              <a:t>-  Officials should observe bench and table activity.</a:t>
            </a:r>
          </a:p>
          <a:p>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5AB858B2-6840-4F89-ACBB-FCFF72CFA871}"/>
              </a:ext>
            </a:extLst>
          </p:cNvPr>
          <p:cNvSpPr>
            <a:spLocks noGrp="1" noRot="1" noChangeAspect="1" noChangeArrowheads="1" noTextEdit="1"/>
          </p:cNvSpPr>
          <p:nvPr>
            <p:ph type="sldImg"/>
          </p:nvPr>
        </p:nvSpPr>
        <p:spPr bwMode="auto">
          <a:xfrm>
            <a:off x="406400" y="698500"/>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a:extLst>
              <a:ext uri="{FF2B5EF4-FFF2-40B4-BE49-F238E27FC236}">
                <a16:creationId xmlns:a16="http://schemas.microsoft.com/office/drawing/2014/main" id="{F46BBE7A-6F52-4B1A-8A31-F02F885571B3}"/>
              </a:ext>
            </a:extLst>
          </p:cNvPr>
          <p:cNvSpPr>
            <a:spLocks noGrp="1" noChangeArrowheads="1"/>
          </p:cNvSpPr>
          <p:nvPr>
            <p:ph type="body" idx="1"/>
          </p:nvPr>
        </p:nvSpPr>
        <p:spPr bwMode="auto">
          <a:xfrm>
            <a:off x="935038" y="4416425"/>
            <a:ext cx="5140325"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1" tIns="46426" rIns="92851" bIns="46426"/>
          <a:lstStyle/>
          <a:p>
            <a:r>
              <a:rPr lang="en-US" altLang="en-US" b="1"/>
              <a:t>Time-outs and Intermissions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EDDED024-5C5F-457B-9913-2C20B24B3BED}"/>
              </a:ext>
            </a:extLst>
          </p:cNvPr>
          <p:cNvSpPr>
            <a:spLocks noGrp="1" noRot="1" noChangeAspect="1" noChangeArrowheads="1" noTextEdit="1"/>
          </p:cNvSpPr>
          <p:nvPr>
            <p:ph type="sldImg"/>
          </p:nvPr>
        </p:nvSpPr>
        <p:spPr bwMode="auto">
          <a:xfrm>
            <a:off x="406400" y="698500"/>
            <a:ext cx="61976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Rectangle 3">
            <a:extLst>
              <a:ext uri="{FF2B5EF4-FFF2-40B4-BE49-F238E27FC236}">
                <a16:creationId xmlns:a16="http://schemas.microsoft.com/office/drawing/2014/main" id="{0C5E2A05-C4E7-4BBC-B408-A51060ABE090}"/>
              </a:ext>
            </a:extLst>
          </p:cNvPr>
          <p:cNvSpPr>
            <a:spLocks noGrp="1" noChangeArrowheads="1"/>
          </p:cNvSpPr>
          <p:nvPr>
            <p:ph type="body" idx="1"/>
          </p:nvPr>
        </p:nvSpPr>
        <p:spPr bwMode="auto">
          <a:xfrm>
            <a:off x="935038" y="4416425"/>
            <a:ext cx="5140325"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1" tIns="46426" rIns="92851" bIns="46426"/>
          <a:lstStyle/>
          <a:p>
            <a:r>
              <a:rPr lang="en-US" altLang="en-US" b="1" dirty="0"/>
              <a:t>Last-Second Shot:</a:t>
            </a:r>
          </a:p>
          <a:p>
            <a:endParaRPr lang="en-US" altLang="en-US" b="1" dirty="0"/>
          </a:p>
          <a:p>
            <a:pPr eaLnBrk="1" hangingPunct="1"/>
            <a:r>
              <a:rPr lang="en-US" altLang="en-US" dirty="0"/>
              <a:t>-  C or T – Opposite table official is responsible </a:t>
            </a:r>
          </a:p>
          <a:p>
            <a:pPr eaLnBrk="1" hangingPunct="1"/>
            <a:r>
              <a:rPr lang="en-US" altLang="en-US" dirty="0"/>
              <a:t>-  L may offer assistance or be responsible on fast break</a:t>
            </a:r>
          </a:p>
          <a:p>
            <a:pPr eaLnBrk="1" hangingPunct="1"/>
            <a:r>
              <a:rPr lang="en-US" altLang="en-US" dirty="0"/>
              <a:t>-  Responsible official communicates with partners that they have the last-second shot</a:t>
            </a:r>
          </a:p>
          <a:p>
            <a:pPr eaLnBrk="1" hangingPunct="1"/>
            <a:r>
              <a:rPr lang="en-US" altLang="en-US" dirty="0"/>
              <a:t>-  Discuss during pregame</a:t>
            </a:r>
          </a:p>
          <a:p>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a:extLst>
              <a:ext uri="{FF2B5EF4-FFF2-40B4-BE49-F238E27FC236}">
                <a16:creationId xmlns:a16="http://schemas.microsoft.com/office/drawing/2014/main" id="{2A4B79A6-E6E0-400A-A564-A044B265BD07}"/>
              </a:ext>
            </a:extLst>
          </p:cNvPr>
          <p:cNvSpPr>
            <a:spLocks noGrp="1" noRot="1" noChangeAspect="1"/>
          </p:cNvSpPr>
          <p:nvPr>
            <p:ph type="sldImg"/>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a:extLst>
              <a:ext uri="{FF2B5EF4-FFF2-40B4-BE49-F238E27FC236}">
                <a16:creationId xmlns:a16="http://schemas.microsoft.com/office/drawing/2014/main" id="{BAF75144-1E74-40A2-A584-8DCA6BE8EA79}"/>
              </a:ext>
            </a:extLst>
          </p:cNvPr>
          <p:cNvSpPr>
            <a:spLocks noGrp="1"/>
          </p:cNvSpPr>
          <p:nvPr>
            <p:ph type="body" idx="1"/>
          </p:nvPr>
        </p:nvSpPr>
        <p:spPr>
          <a:xfrm>
            <a:off x="0" y="0"/>
            <a:ext cx="0" cy="0"/>
          </a:xfrm>
        </p:spPr>
        <p:txBody>
          <a:bodyPr>
            <a:normAutofit fontScale="25000" lnSpcReduction="20000"/>
          </a:bodyPr>
          <a:lstStyle/>
          <a:p>
            <a:pPr>
              <a:defRPr/>
            </a:pPr>
            <a:r>
              <a:rPr lang="en-US" sz="4000" b="1" cap="all" dirty="0">
                <a:solidFill>
                  <a:prstClr val="white"/>
                </a:solidFill>
                <a:latin typeface="+mn-lt"/>
                <a:ea typeface="+mj-ea"/>
                <a:cs typeface="+mj-cs"/>
              </a:rPr>
              <a:t>Thank you</a:t>
            </a:r>
            <a:endParaRPr lang="en-US" dirty="0"/>
          </a:p>
        </p:txBody>
      </p:sp>
      <p:sp>
        <p:nvSpPr>
          <p:cNvPr id="201732" name="Slide Number Placeholder 3">
            <a:extLst>
              <a:ext uri="{FF2B5EF4-FFF2-40B4-BE49-F238E27FC236}">
                <a16:creationId xmlns:a16="http://schemas.microsoft.com/office/drawing/2014/main" id="{238F48FB-E1A0-496F-9C90-E1055E0C1BE1}"/>
              </a:ext>
            </a:extLst>
          </p:cNvPr>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3E1A4FD-1059-48A7-87CE-BBFD53755829}" type="slidenum">
              <a:rPr lang="en-US" altLang="en-US" sz="1200">
                <a:solidFill>
                  <a:srgbClr val="000000"/>
                </a:solidFill>
                <a:cs typeface="Arial" panose="020B0604020202020204" pitchFamily="34" charset="0"/>
              </a:rPr>
              <a:pPr algn="r" eaLnBrk="1" hangingPunct="1"/>
              <a:t>60</a:t>
            </a:fld>
            <a:endParaRPr lang="en-US" altLang="en-US" sz="1200">
              <a:solidFill>
                <a:srgbClr val="000000"/>
              </a:solidFill>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3B57A86B-82F3-4127-A7B9-546580F3F1EF}"/>
              </a:ext>
            </a:extLst>
          </p:cNvPr>
          <p:cNvSpPr>
            <a:spLocks noGrp="1" noRot="1" noChangeAspect="1" noChangeArrowheads="1" noTextEdit="1"/>
          </p:cNvSpPr>
          <p:nvPr>
            <p:ph type="sldImg"/>
          </p:nvPr>
        </p:nvSpPr>
        <p:spPr bwMode="auto">
          <a:xfrm>
            <a:off x="-2147483648" y="-2147483648"/>
            <a:ext cx="0" cy="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FE230166-3B16-41A3-811C-7F465DECB97A}"/>
              </a:ext>
            </a:extLst>
          </p:cNvPr>
          <p:cNvSpPr>
            <a:spLocks noGrp="1" noChangeArrowheads="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p>
            <a:r>
              <a:rPr lang="en-US" altLang="en-US" b="1" dirty="0">
                <a:solidFill>
                  <a:srgbClr val="77933C"/>
                </a:solidFill>
                <a:ea typeface="Arial" panose="020B0604020202020204" pitchFamily="34" charset="0"/>
                <a:cs typeface="Calibri" panose="020F0502020204030204" pitchFamily="34" charset="0"/>
              </a:rPr>
              <a:t>3-5-4f EXCEPTION  HEAD COVERINGS FOR MEDICAL OR COSMETIC REASONS</a:t>
            </a:r>
          </a:p>
          <a:p>
            <a:endParaRPr lang="en-US" altLang="en-US" dirty="0">
              <a:solidFill>
                <a:srgbClr val="77933C"/>
              </a:solidFill>
              <a:ea typeface="Arial" panose="020B0604020202020204" pitchFamily="34" charset="0"/>
              <a:cs typeface="Calibri" panose="020F0502020204030204" pitchFamily="34" charset="0"/>
            </a:endParaRPr>
          </a:p>
          <a:p>
            <a:pPr>
              <a:lnSpc>
                <a:spcPct val="107000"/>
              </a:lnSpc>
              <a:spcBef>
                <a:spcPct val="0"/>
              </a:spcBef>
            </a:pPr>
            <a:r>
              <a:rPr lang="en-US" altLang="en-US" dirty="0">
                <a:ea typeface="'calibri',sans-serif"/>
                <a:cs typeface="Calibri" panose="020F0502020204030204" pitchFamily="34" charset="0"/>
              </a:rPr>
              <a:t>Head decorations and headwear, except those specified above, are prohibited.</a:t>
            </a:r>
          </a:p>
          <a:p>
            <a:pPr>
              <a:lnSpc>
                <a:spcPct val="107000"/>
              </a:lnSpc>
              <a:spcBef>
                <a:spcPct val="0"/>
              </a:spcBef>
            </a:pPr>
            <a:endParaRPr lang="en-US" altLang="en-US" dirty="0">
              <a:ea typeface="Calibri" panose="020F0502020204030204" pitchFamily="34" charset="0"/>
              <a:cs typeface="Times New Roman" panose="02020603050405020304" pitchFamily="18" charset="0"/>
            </a:endParaRPr>
          </a:p>
          <a:p>
            <a:pPr>
              <a:lnSpc>
                <a:spcPct val="107000"/>
              </a:lnSpc>
              <a:spcBef>
                <a:spcPct val="0"/>
              </a:spcBef>
            </a:pPr>
            <a:r>
              <a:rPr lang="en-US" altLang="en-US" b="1" dirty="0">
                <a:ea typeface="'calibri',sans-serif"/>
                <a:cs typeface="Calibri" panose="020F0502020204030204" pitchFamily="34" charset="0"/>
              </a:rPr>
              <a:t>EXCEPTION:</a:t>
            </a:r>
            <a:r>
              <a:rPr lang="en-US" altLang="en-US" dirty="0">
                <a:ea typeface="'calibri',sans-serif"/>
                <a:cs typeface="Calibri" panose="020F0502020204030204" pitchFamily="34" charset="0"/>
              </a:rPr>
              <a:t>  State associations may on an individual basis permit a player to participate while wearing a head covering if it meets the following criteria:  For medical or cosmetic reasons - </a:t>
            </a:r>
            <a:r>
              <a:rPr lang="en-US" altLang="en-US" dirty="0">
                <a:ea typeface="'calibri',sans-serif"/>
                <a:cs typeface="'calibri',sans-serif"/>
              </a:rPr>
              <a:t>In the event a participant is required by a licensed medical physician to cover the head with a covering or wrap, the physician’s statement is required before the state association can approve a covering or wrap which is not abrasive, hard or dangerous to any other player and which is attached in such a way that it is highly unlikely to come off during play.</a:t>
            </a:r>
            <a:endParaRPr lang="en-US" altLang="en-US" dirty="0">
              <a:cs typeface="Calibri" panose="020F0502020204030204" pitchFamily="34" charset="0"/>
            </a:endParaRPr>
          </a:p>
          <a:p>
            <a:endParaRPr lang="en-US" altLang="en-US" dirty="0">
              <a:solidFill>
                <a:srgbClr val="77933C"/>
              </a:solidFill>
              <a:cs typeface="Arial" panose="020B0604020202020204" pitchFamily="34" charset="0"/>
            </a:endParaRPr>
          </a:p>
          <a:p>
            <a:endParaRPr lang="en-US" altLang="en-US" b="1" dirty="0">
              <a:solidFill>
                <a:srgbClr val="77933C"/>
              </a:solidFill>
            </a:endParaRPr>
          </a:p>
          <a:p>
            <a:endParaRPr lang="en-US" altLang="en-US" dirty="0"/>
          </a:p>
        </p:txBody>
      </p:sp>
      <p:sp>
        <p:nvSpPr>
          <p:cNvPr id="95236" name="Slide Number Placeholder 3">
            <a:extLst>
              <a:ext uri="{FF2B5EF4-FFF2-40B4-BE49-F238E27FC236}">
                <a16:creationId xmlns:a16="http://schemas.microsoft.com/office/drawing/2014/main" id="{DED6179E-BD74-49BC-9AFA-6B77AD426DF5}"/>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76C7A3D-6CCB-40D2-93A4-E2D40CC8F989}" type="slidenum">
              <a:rPr lang="en-US" altLang="en-US" sz="1200">
                <a:solidFill>
                  <a:srgbClr val="000000"/>
                </a:solidFill>
                <a:cs typeface="Arial" panose="020B0604020202020204" pitchFamily="34" charset="0"/>
              </a:rPr>
              <a:pPr algn="r" eaLnBrk="1" hangingPunct="1"/>
              <a:t>8</a:t>
            </a:fld>
            <a:endParaRPr lang="en-US" altLang="en-US" sz="1200">
              <a:solidFill>
                <a:srgbClr val="000000"/>
              </a:solidFill>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E9D6EFCF-818F-4E94-B513-224EEB8374BF}"/>
              </a:ext>
            </a:extLst>
          </p:cNvPr>
          <p:cNvSpPr>
            <a:spLocks noGrp="1" noRot="1" noChangeAspect="1" noChangeArrowheads="1"/>
          </p:cNvSpPr>
          <p:nvPr>
            <p:ph type="sldImg"/>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97283" name="Notes Placeholder 2">
            <a:extLst>
              <a:ext uri="{FF2B5EF4-FFF2-40B4-BE49-F238E27FC236}">
                <a16:creationId xmlns:a16="http://schemas.microsoft.com/office/drawing/2014/main" id="{041BC34C-2EE8-445B-B3EA-CBA3C43C322D}"/>
              </a:ext>
            </a:extLst>
          </p:cNvPr>
          <p:cNvSpPr>
            <a:spLocks noGrp="1" noChangeArrowheads="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p>
            <a:r>
              <a:rPr lang="en-US" altLang="en-US" b="1"/>
              <a:t>3-5-4f HEAD COVERINGS WORN FOR MEDICAL OR COSMETIC REASONS		</a:t>
            </a:r>
          </a:p>
          <a:p>
            <a:endParaRPr lang="en-US" altLang="en-US" b="1"/>
          </a:p>
          <a:p>
            <a:r>
              <a:rPr lang="en-US" altLang="en-US"/>
              <a:t>A player who needs to wear a head covering for medical or cosmetic reasons is still required to have a letter of permission from the state association.</a:t>
            </a:r>
          </a:p>
          <a:p>
            <a:endParaRPr lang="en-US" altLang="en-US"/>
          </a:p>
        </p:txBody>
      </p:sp>
      <p:sp>
        <p:nvSpPr>
          <p:cNvPr id="97284" name="Slide Number Placeholder 3">
            <a:extLst>
              <a:ext uri="{FF2B5EF4-FFF2-40B4-BE49-F238E27FC236}">
                <a16:creationId xmlns:a16="http://schemas.microsoft.com/office/drawing/2014/main" id="{8901CFD5-A219-473A-9A36-C8C6982A0730}"/>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8B22403-6FB6-408D-84F6-942514E27B17}" type="slidenum">
              <a:rPr lang="en-US" altLang="en-US" sz="1200">
                <a:solidFill>
                  <a:srgbClr val="000000"/>
                </a:solidFill>
                <a:cs typeface="Arial" panose="020B0604020202020204" pitchFamily="34" charset="0"/>
              </a:rPr>
              <a:pPr algn="r" eaLnBrk="1" hangingPunct="1"/>
              <a:t>9</a:t>
            </a:fld>
            <a:endParaRPr lang="en-US" altLang="en-US" sz="1200">
              <a:solidFill>
                <a:srgbClr val="000000"/>
              </a:solidFill>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3CFA035F-0850-4540-B403-62902EDC43F3}"/>
              </a:ext>
            </a:extLst>
          </p:cNvPr>
          <p:cNvSpPr>
            <a:spLocks noGrp="1" noRot="1" noChangeAspect="1" noChangeArrowheads="1" noTextEdit="1"/>
          </p:cNvSpPr>
          <p:nvPr>
            <p:ph type="sldImg"/>
          </p:nvPr>
        </p:nvSpPr>
        <p:spPr bwMode="auto">
          <a:xfrm>
            <a:off x="-2147483648" y="-2147483648"/>
            <a:ext cx="0" cy="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B5D8E1A-E1C7-409D-9A06-F058532B0905}"/>
              </a:ext>
            </a:extLst>
          </p:cNvPr>
          <p:cNvSpPr>
            <a:spLocks noGrp="1"/>
          </p:cNvSpPr>
          <p:nvPr>
            <p:ph type="body" idx="1"/>
          </p:nvPr>
        </p:nvSpPr>
        <p:spPr>
          <a:xfrm>
            <a:off x="0" y="0"/>
            <a:ext cx="0" cy="0"/>
          </a:xfrm>
        </p:spPr>
        <p:txBody>
          <a:bodyPr>
            <a:normAutofit fontScale="25000" lnSpcReduction="20000"/>
          </a:bodyPr>
          <a:lstStyle/>
          <a:p>
            <a:pPr>
              <a:defRPr/>
            </a:pPr>
            <a:r>
              <a:rPr lang="en-US" b="1" dirty="0">
                <a:solidFill>
                  <a:schemeClr val="accent3">
                    <a:lumMod val="75000"/>
                  </a:schemeClr>
                </a:solidFill>
                <a:ea typeface="Arial" panose="020B0604020202020204" pitchFamily="34" charset="0"/>
              </a:rPr>
              <a:t>The MANUAL- Part 3 - SIGNALS 36 &amp; 37</a:t>
            </a:r>
          </a:p>
          <a:p>
            <a:pPr>
              <a:defRPr/>
            </a:pPr>
            <a:endParaRPr lang="en-US" dirty="0">
              <a:solidFill>
                <a:schemeClr val="accent3">
                  <a:lumMod val="75000"/>
                </a:schemeClr>
              </a:solidFill>
            </a:endParaRPr>
          </a:p>
          <a:p>
            <a:pPr marL="171450" indent="-171450">
              <a:buFont typeface="Wingdings" panose="05000000000000000000" pitchFamily="2" charset="2"/>
              <a:buChar char="§"/>
              <a:defRPr/>
            </a:pPr>
            <a:r>
              <a:rPr lang="en-US" dirty="0">
                <a:ea typeface="Arial" panose="020B0604020202020204" pitchFamily="34" charset="0"/>
                <a:cs typeface="Calibri" panose="020F0502020204030204" pitchFamily="34" charset="0"/>
              </a:rPr>
              <a:t>Eliminate signal #37 (Team Control Foul)</a:t>
            </a:r>
          </a:p>
          <a:p>
            <a:pPr>
              <a:buFont typeface="Wingdings" panose="05000000000000000000" pitchFamily="2" charset="2"/>
              <a:buNone/>
              <a:defRPr/>
            </a:pPr>
            <a:endParaRPr lang="en-US" dirty="0">
              <a:ea typeface="Arial" panose="020B0604020202020204" pitchFamily="34" charset="0"/>
              <a:cs typeface="Calibri" panose="020F0502020204030204" pitchFamily="34" charset="0"/>
            </a:endParaRPr>
          </a:p>
          <a:p>
            <a:pPr marL="171450" indent="-171450">
              <a:buFont typeface="Wingdings" panose="05000000000000000000" pitchFamily="2" charset="2"/>
              <a:buChar char="§"/>
              <a:defRPr/>
            </a:pPr>
            <a:r>
              <a:rPr lang="en-US" dirty="0">
                <a:ea typeface="Arial" panose="020B0604020202020204" pitchFamily="34" charset="0"/>
                <a:cs typeface="Calibri" panose="020F0502020204030204" pitchFamily="34" charset="0"/>
              </a:rPr>
              <a:t>Maintain use of signal #36 for Player Control and Team Control Foul</a:t>
            </a:r>
          </a:p>
          <a:p>
            <a:pPr marL="628650" lvl="1" indent="-171450">
              <a:buFont typeface="Wingdings" panose="05000000000000000000" pitchFamily="2" charset="2"/>
              <a:buChar char="§"/>
              <a:defRPr/>
            </a:pPr>
            <a:r>
              <a:rPr lang="en-US" dirty="0">
                <a:ea typeface="Arial" panose="020B0604020202020204" pitchFamily="34" charset="0"/>
                <a:cs typeface="Calibri" panose="020F0502020204030204" pitchFamily="34" charset="0"/>
              </a:rPr>
              <a:t>Preceded by stop clock (Signal 4). The same hand used to stop the clock is placed at the back of the head (Signal 36). The directional signal (Signal 6) shall be given and then indicate the ensuing throw in spot (Signal 7).</a:t>
            </a:r>
            <a:endParaRPr lang="en-US" dirty="0">
              <a:ea typeface="Arial" panose="020B0604020202020204" pitchFamily="34" charset="0"/>
              <a:cs typeface="Times New Roman" panose="02020603050405020304" pitchFamily="18" charset="0"/>
            </a:endParaRPr>
          </a:p>
          <a:p>
            <a:pPr marL="628650" lvl="1" indent="-171450">
              <a:buFont typeface="Wingdings" panose="05000000000000000000" pitchFamily="2" charset="2"/>
              <a:buChar char="§"/>
              <a:defRPr/>
            </a:pPr>
            <a:r>
              <a:rPr lang="en-US" dirty="0">
                <a:ea typeface="Arial" panose="020B0604020202020204" pitchFamily="34" charset="0"/>
                <a:cs typeface="Calibri" panose="020F0502020204030204" pitchFamily="34" charset="0"/>
              </a:rPr>
              <a:t>A common foul committed by a player while that player is in control of the ball or by an airborne shooter.</a:t>
            </a:r>
            <a:endParaRPr lang="en-US" dirty="0">
              <a:ea typeface="Arial" panose="020B0604020202020204" pitchFamily="34" charset="0"/>
              <a:cs typeface="Times New Roman" panose="02020603050405020304" pitchFamily="18" charset="0"/>
            </a:endParaRPr>
          </a:p>
          <a:p>
            <a:pPr marL="628650" lvl="1" indent="-171450">
              <a:buFont typeface="Wingdings" panose="05000000000000000000" pitchFamily="2" charset="2"/>
              <a:buChar char="§"/>
              <a:defRPr/>
            </a:pPr>
            <a:r>
              <a:rPr lang="en-US" dirty="0">
                <a:ea typeface="Arial" panose="020B0604020202020204" pitchFamily="34" charset="0"/>
                <a:cs typeface="Calibri" panose="020F0502020204030204" pitchFamily="34" charset="0"/>
              </a:rPr>
              <a:t>A common foul committed by a member of the team that has control.</a:t>
            </a:r>
            <a:endParaRPr lang="en-US" dirty="0">
              <a:ea typeface="Arial" panose="020B0604020202020204" pitchFamily="34" charset="0"/>
              <a:cs typeface="Times New Roman" panose="02020603050405020304" pitchFamily="18" charset="0"/>
            </a:endParaRPr>
          </a:p>
          <a:p>
            <a:pPr>
              <a:defRPr/>
            </a:pPr>
            <a:endParaRPr lang="en-US" dirty="0"/>
          </a:p>
        </p:txBody>
      </p:sp>
      <p:sp>
        <p:nvSpPr>
          <p:cNvPr id="99332" name="Slide Number Placeholder 3">
            <a:extLst>
              <a:ext uri="{FF2B5EF4-FFF2-40B4-BE49-F238E27FC236}">
                <a16:creationId xmlns:a16="http://schemas.microsoft.com/office/drawing/2014/main" id="{356B3A6E-DC54-4491-84BE-00145A7FA557}"/>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C31B169-35DC-4264-8360-2A30B81B637A}" type="slidenum">
              <a:rPr lang="en-US" altLang="en-US" sz="1200">
                <a:solidFill>
                  <a:srgbClr val="000000"/>
                </a:solidFill>
                <a:cs typeface="Arial" panose="020B0604020202020204" pitchFamily="34" charset="0"/>
              </a:rPr>
              <a:pPr algn="r" eaLnBrk="1" hangingPunct="1"/>
              <a:t>10</a:t>
            </a:fld>
            <a:endParaRPr lang="en-US" altLang="en-US" sz="1200">
              <a:solidFill>
                <a:srgbClr val="000000"/>
              </a:solidFill>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C04F67CE-CFD0-48D6-96E1-8F62CC698359}"/>
              </a:ext>
            </a:extLst>
          </p:cNvPr>
          <p:cNvSpPr>
            <a:spLocks noGrp="1" noRot="1" noChangeAspect="1" noChangeArrowheads="1"/>
          </p:cNvSpPr>
          <p:nvPr>
            <p:ph type="sldImg"/>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01379" name="Notes Placeholder 2">
            <a:extLst>
              <a:ext uri="{FF2B5EF4-FFF2-40B4-BE49-F238E27FC236}">
                <a16:creationId xmlns:a16="http://schemas.microsoft.com/office/drawing/2014/main" id="{CBEF7559-8E89-4B4E-B4D0-81EB3D7AD041}"/>
              </a:ext>
            </a:extLst>
          </p:cNvPr>
          <p:cNvSpPr>
            <a:spLocks noGrp="1" noChangeArrowheads="1"/>
          </p:cNvSpPr>
          <p:nvPr>
            <p:ph type="body" idx="1"/>
          </p:nvPr>
        </p:nvSpPr>
        <p:spPr bwMode="auto">
          <a:xfrm>
            <a:off x="-2147483648" y="-2147483648"/>
            <a:ext cx="0" cy="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p>
            <a:r>
              <a:rPr lang="en-US" altLang="en-US" b="1"/>
              <a:t>ELIMINATION OF TEAM CONTROL SIGNAL</a:t>
            </a:r>
          </a:p>
          <a:p>
            <a:endParaRPr lang="en-US" altLang="en-US"/>
          </a:p>
          <a:p>
            <a:r>
              <a:rPr lang="en-US" altLang="en-US">
                <a:solidFill>
                  <a:srgbClr val="414B56"/>
                </a:solidFill>
              </a:rPr>
              <a:t>The player-control foul signal (hand behind the head) will be used to indicate a player-control foul as well as a team-control foul. The punch signal used in the past to indicate a team-control foul was confusing and often used inappropriately.</a:t>
            </a:r>
          </a:p>
          <a:p>
            <a:endParaRPr lang="en-US" altLang="en-US"/>
          </a:p>
        </p:txBody>
      </p:sp>
      <p:sp>
        <p:nvSpPr>
          <p:cNvPr id="101380" name="Slide Number Placeholder 3">
            <a:extLst>
              <a:ext uri="{FF2B5EF4-FFF2-40B4-BE49-F238E27FC236}">
                <a16:creationId xmlns:a16="http://schemas.microsoft.com/office/drawing/2014/main" id="{40CC2AC7-7C50-4247-B232-70D7C8911E32}"/>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445E1CC-0345-49F4-A299-4B34C130186E}" type="slidenum">
              <a:rPr lang="en-US" altLang="en-US" sz="1200">
                <a:solidFill>
                  <a:srgbClr val="000000"/>
                </a:solidFill>
                <a:cs typeface="Arial" panose="020B0604020202020204" pitchFamily="34" charset="0"/>
              </a:rPr>
              <a:pPr algn="r" eaLnBrk="1" hangingPunct="1"/>
              <a:t>11</a:t>
            </a:fld>
            <a:endParaRPr lang="en-US" altLang="en-US" sz="1200">
              <a:solidFill>
                <a:srgbClr val="000000"/>
              </a:solidFill>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1"/>
            <a:ext cx="12192000" cy="4416425"/>
          </a:xfrm>
          <a:prstGeom prst="rect">
            <a:avLst/>
          </a:prstGeom>
          <a:noFill/>
          <a:ln w="9525">
            <a:noFill/>
            <a:miter lim="800000"/>
            <a:headEnd/>
            <a:tailEnd/>
          </a:ln>
        </p:spPr>
      </p:pic>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9" name="TextBox 8"/>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descr="A picture containing drawing&#10;&#10;Description automatically generated">
            <a:extLst>
              <a:ext uri="{FF2B5EF4-FFF2-40B4-BE49-F238E27FC236}">
                <a16:creationId xmlns:a16="http://schemas.microsoft.com/office/drawing/2014/main" id="{AD8B593B-5C78-4CBD-9F38-16959FD79D1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5395" y="5181983"/>
            <a:ext cx="1236422" cy="144475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757713DC-30C4-4EB6-933B-B35831C7F715}" type="datetimeFigureOut">
              <a:rPr lang="en-US"/>
              <a:pPr>
                <a:defRPr/>
              </a:pPr>
              <a:t>8/16/21</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431FA01-9D33-4534-80B3-5D3504E709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285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BCADBB-9149-47CA-BE65-011779888173}"/>
              </a:ext>
            </a:extLst>
          </p:cNvPr>
          <p:cNvSpPr>
            <a:spLocks noGrp="1"/>
          </p:cNvSpPr>
          <p:nvPr>
            <p:ph type="dt" sz="half" idx="10"/>
          </p:nvPr>
        </p:nvSpPr>
        <p:spPr/>
        <p:txBody>
          <a:bodyPr/>
          <a:lstStyle>
            <a:lvl1pPr>
              <a:defRPr/>
            </a:lvl1pPr>
          </a:lstStyle>
          <a:p>
            <a:pPr>
              <a:defRPr/>
            </a:pPr>
            <a:fld id="{7508459F-ED53-412F-BD15-67D08F10BDB8}" type="datetimeFigureOut">
              <a:rPr lang="en-US"/>
              <a:pPr>
                <a:defRPr/>
              </a:pPr>
              <a:t>8/16/21</a:t>
            </a:fld>
            <a:endParaRPr lang="en-US" dirty="0"/>
          </a:p>
        </p:txBody>
      </p:sp>
      <p:sp>
        <p:nvSpPr>
          <p:cNvPr id="5" name="Footer Placeholder 4">
            <a:extLst>
              <a:ext uri="{FF2B5EF4-FFF2-40B4-BE49-F238E27FC236}">
                <a16:creationId xmlns:a16="http://schemas.microsoft.com/office/drawing/2014/main" id="{E5D4A5AE-CE7E-4235-B582-BEE03ADB23DF}"/>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49651F48-EB2F-419F-9484-346DE0A1522D}"/>
              </a:ext>
            </a:extLst>
          </p:cNvPr>
          <p:cNvSpPr>
            <a:spLocks noGrp="1"/>
          </p:cNvSpPr>
          <p:nvPr>
            <p:ph type="sldNum" sz="quarter" idx="12"/>
          </p:nvPr>
        </p:nvSpPr>
        <p:spPr/>
        <p:txBody>
          <a:bodyPr/>
          <a:lstStyle>
            <a:lvl1pPr>
              <a:defRPr/>
            </a:lvl1pPr>
          </a:lstStyle>
          <a:p>
            <a:pPr>
              <a:defRPr/>
            </a:pPr>
            <a:fld id="{94361786-6556-4B9D-9144-A146DBF55DC0}" type="slidenum">
              <a:rPr lang="en-US"/>
              <a:pPr>
                <a:defRPr/>
              </a:pPr>
              <a:t>‹#›</a:t>
            </a:fld>
            <a:endParaRPr lang="en-US" dirty="0"/>
          </a:p>
        </p:txBody>
      </p:sp>
    </p:spTree>
    <p:extLst>
      <p:ext uri="{BB962C8B-B14F-4D97-AF65-F5344CB8AC3E}">
        <p14:creationId xmlns:p14="http://schemas.microsoft.com/office/powerpoint/2010/main" val="3791646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descr="A picture containing sport, person, athletic game, player&#10;&#10;Description automatically generated">
            <a:extLst>
              <a:ext uri="{FF2B5EF4-FFF2-40B4-BE49-F238E27FC236}">
                <a16:creationId xmlns:a16="http://schemas.microsoft.com/office/drawing/2014/main" id="{94D73835-FBCA-4D77-A608-2458A383148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4288"/>
            <a:ext cx="121920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F0189AE-E8BC-45A9-9DB5-BB595C32770A}"/>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F4257AB-BBE8-47D0-AA25-94553133557A}"/>
              </a:ext>
            </a:extLst>
          </p:cNvPr>
          <p:cNvSpPr/>
          <p:nvPr/>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EA023810-BDDB-48A6-9B86-627E2E1D5DE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69034" y="4859338"/>
            <a:ext cx="1261533"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6" y="4406903"/>
            <a:ext cx="8868545" cy="1362075"/>
          </a:xfrm>
        </p:spPr>
        <p:txBody>
          <a:bodyPr anchor="t"/>
          <a:lstStyle>
            <a:lvl1pPr algn="l">
              <a:defRPr sz="3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28720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sp>
        <p:nvSpPr>
          <p:cNvPr id="5" name="Rectangle 4"/>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20E7DAFF-18A1-43A8-B015-E70E6D39270B}"/>
              </a:ext>
            </a:extLst>
          </p:cNvPr>
          <p:cNvSpPr txBox="1"/>
          <p:nvPr userDrawn="1"/>
        </p:nvSpPr>
        <p:spPr>
          <a:xfrm>
            <a:off x="428131" y="4646730"/>
            <a:ext cx="1830950" cy="430887"/>
          </a:xfrm>
          <a:prstGeom prst="rect">
            <a:avLst/>
          </a:prstGeom>
          <a:noFill/>
        </p:spPr>
        <p:txBody>
          <a:bodyPr wrap="none">
            <a:spAutoFit/>
          </a:bodyPr>
          <a:lstStyle/>
          <a:p>
            <a:pPr algn="ctr">
              <a:defRPr/>
            </a:pPr>
            <a:r>
              <a:rPr lang="en-US" sz="1100" dirty="0">
                <a:solidFill>
                  <a:srgbClr val="00205B"/>
                </a:solidFill>
                <a:latin typeface="+mn-lt"/>
                <a:cs typeface="Arial" charset="0"/>
              </a:rPr>
              <a:t>National Federation of State </a:t>
            </a:r>
          </a:p>
          <a:p>
            <a:pPr algn="ctr">
              <a:defRPr/>
            </a:pPr>
            <a:r>
              <a:rPr lang="en-US" sz="1100" dirty="0">
                <a:solidFill>
                  <a:srgbClr val="00205B"/>
                </a:solidFill>
                <a:latin typeface="+mn-lt"/>
                <a:cs typeface="Arial" charset="0"/>
              </a:rPr>
              <a:t>High School Associations</a:t>
            </a:r>
          </a:p>
        </p:txBody>
      </p:sp>
      <p:pic>
        <p:nvPicPr>
          <p:cNvPr id="8" name="Picture 7" descr="A picture containing drawing&#10;&#10;Description automatically generated">
            <a:extLst>
              <a:ext uri="{FF2B5EF4-FFF2-40B4-BE49-F238E27FC236}">
                <a16:creationId xmlns:a16="http://schemas.microsoft.com/office/drawing/2014/main" id="{3402AFB9-59C9-4F67-8129-CA6A6EFF25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5395" y="5181983"/>
            <a:ext cx="1236422" cy="14447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D58DB-0473-49E7-8FCF-E3C60A592785}" type="datetimeFigureOut">
              <a:rPr lang="en-US"/>
              <a:pPr>
                <a:defRPr/>
              </a:pPr>
              <a:t>8/16/21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www.nfhs.org</a:t>
            </a:r>
          </a:p>
        </p:txBody>
      </p:sp>
      <p:sp>
        <p:nvSpPr>
          <p:cNvPr id="6" name="Slide Number Placeholder 5"/>
          <p:cNvSpPr>
            <a:spLocks noGrp="1"/>
          </p:cNvSpPr>
          <p:nvPr>
            <p:ph type="sldNum" sz="quarter" idx="12"/>
          </p:nvPr>
        </p:nvSpPr>
        <p:spPr/>
        <p:txBody>
          <a:bodyPr/>
          <a:lstStyle>
            <a:lvl1pPr>
              <a:defRPr/>
            </a:lvl1pPr>
          </a:lstStyle>
          <a:p>
            <a:pPr>
              <a:defRPr/>
            </a:pPr>
            <a:fld id="{7E1C6EB7-24C7-4ADB-A469-6D576C7B840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CA574E5-FD7F-4BE5-A52F-7CC3448DC73D}" type="datetimeFigureOut">
              <a:rPr lang="en-US"/>
              <a:pPr>
                <a:defRPr/>
              </a:pPr>
              <a:t>8/16/21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F215D8C-5BF0-4062-847A-4E374A8FC26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F217758-ACCC-4E26-AC66-857E65430FDE}" type="datetimeFigureOut">
              <a:rPr lang="en-US"/>
              <a:pPr>
                <a:defRPr/>
              </a:pPr>
              <a:t>8/16/21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E0A71D9-E60A-4956-946F-F01E7608B9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0314A39-A647-43F0-BD87-446DC46F0454}" type="datetimeFigureOut">
              <a:rPr lang="en-US"/>
              <a:pPr>
                <a:defRPr/>
              </a:pPr>
              <a:t>8/16/21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C53ED8F9-E0FA-433A-A2CD-F6F13C2907A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FCCA03E-429E-4287-B460-5A3D2507CEB5}" type="datetimeFigureOut">
              <a:rPr lang="en-US"/>
              <a:pPr>
                <a:defRPr/>
              </a:pPr>
              <a:t>8/16/21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4E5A0F9E-214F-4EC5-88BA-BF682F9F162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p:cNvSpPr txBox="1"/>
          <p:nvPr userDrawn="1"/>
        </p:nvSpPr>
        <p:spPr>
          <a:xfrm>
            <a:off x="880533" y="49213"/>
            <a:ext cx="4021667" cy="400050"/>
          </a:xfrm>
          <a:prstGeom prst="rect">
            <a:avLst/>
          </a:prstGeom>
          <a:noFill/>
        </p:spPr>
        <p:txBody>
          <a:bodyPr>
            <a:spAutoFit/>
          </a:bodyPr>
          <a:lstStyle/>
          <a:p>
            <a:pPr algn="ctr">
              <a:defRPr/>
            </a:pPr>
            <a:r>
              <a:rPr lang="en-US" sz="2000" dirty="0">
                <a:solidFill>
                  <a:schemeClr val="bg1"/>
                </a:solidFill>
                <a:latin typeface="+mn-lt"/>
                <a:cs typeface="Arial"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A596BE-6D36-4222-847D-ED1890045996}" type="datetimeFigureOut">
              <a:rPr lang="en-US"/>
              <a:pPr>
                <a:defRPr/>
              </a:pPr>
              <a:t>8/16/21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www.nfhs.org</a:t>
            </a:r>
          </a:p>
        </p:txBody>
      </p:sp>
      <p:sp>
        <p:nvSpPr>
          <p:cNvPr id="7" name="Slide Number Placeholder 5"/>
          <p:cNvSpPr>
            <a:spLocks noGrp="1"/>
          </p:cNvSpPr>
          <p:nvPr>
            <p:ph type="sldNum" sz="quarter" idx="12"/>
          </p:nvPr>
        </p:nvSpPr>
        <p:spPr/>
        <p:txBody>
          <a:bodyPr/>
          <a:lstStyle>
            <a:lvl1pPr>
              <a:defRPr/>
            </a:lvl1pPr>
          </a:lstStyle>
          <a:p>
            <a:pPr>
              <a:defRPr/>
            </a:pPr>
            <a:fld id="{BB9FA9DB-E291-4943-BA24-3492DBA589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5" name="Rectangle 4"/>
          <p:cNvSpPr/>
          <p:nvPr userDrawn="1"/>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close up of a sign&#10;&#10;Description automatically generated">
            <a:extLst>
              <a:ext uri="{FF2B5EF4-FFF2-40B4-BE49-F238E27FC236}">
                <a16:creationId xmlns:a16="http://schemas.microsoft.com/office/drawing/2014/main" id="{8494E476-94BE-4249-BA58-F863CF9C2C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69929" y="4858995"/>
            <a:ext cx="1260753" cy="147218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1940985" y="1989139"/>
            <a:ext cx="10026649" cy="4338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06819" y="6516688"/>
            <a:ext cx="2844800" cy="303212"/>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095B79-01CE-4ED0-989F-2DE6BB02611A}" type="datetimeFigureOut">
              <a:rPr lang="en-US"/>
              <a:pPr>
                <a:defRPr/>
              </a:pPr>
              <a:t>8/16/21</a:t>
            </a:fld>
            <a:endParaRPr lang="en-US" dirty="0"/>
          </a:p>
        </p:txBody>
      </p:sp>
      <p:sp>
        <p:nvSpPr>
          <p:cNvPr id="5" name="Footer Placeholder 4"/>
          <p:cNvSpPr>
            <a:spLocks noGrp="1"/>
          </p:cNvSpPr>
          <p:nvPr>
            <p:ph type="ftr" sz="quarter" idx="3"/>
          </p:nvPr>
        </p:nvSpPr>
        <p:spPr>
          <a:xfrm>
            <a:off x="9997018" y="6524624"/>
            <a:ext cx="1991783" cy="29527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r>
              <a:rPr lang="en-US" dirty="0"/>
              <a:t>www.nfhs.org</a:t>
            </a:r>
          </a:p>
        </p:txBody>
      </p:sp>
      <p:sp>
        <p:nvSpPr>
          <p:cNvPr id="6" name="Slide Number Placeholder 5"/>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2EB5F1B-DC25-41F9-B0A8-DDD82FCDFBFF}" type="slidenum">
              <a:rPr lang="en-US"/>
              <a:pPr>
                <a:defRPr/>
              </a:pPr>
              <a:t>‹#›</a:t>
            </a:fld>
            <a:endParaRPr lang="en-US" dirty="0"/>
          </a:p>
        </p:txBody>
      </p:sp>
      <p:sp>
        <p:nvSpPr>
          <p:cNvPr id="7" name="Rectangle 6"/>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74185" y="0"/>
            <a:ext cx="4023783"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p:cNvGrpSpPr>
            <a:grpSpLocks/>
          </p:cNvGrpSpPr>
          <p:nvPr/>
        </p:nvGrpSpPr>
        <p:grpSpPr bwMode="auto">
          <a:xfrm>
            <a:off x="670984" y="855664"/>
            <a:ext cx="1132416" cy="650875"/>
            <a:chOff x="502921" y="856420"/>
            <a:chExt cx="850391" cy="649605"/>
          </a:xfrm>
          <a:solidFill>
            <a:srgbClr val="00205B"/>
          </a:solidFill>
        </p:grpSpPr>
        <p:sp>
          <p:nvSpPr>
            <p:cNvPr id="19" name="Freeform 18"/>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3" name="Picture 2" descr="A close up of a sign&#10;&#10;Description automatically generated">
            <a:extLst>
              <a:ext uri="{FF2B5EF4-FFF2-40B4-BE49-F238E27FC236}">
                <a16:creationId xmlns:a16="http://schemas.microsoft.com/office/drawing/2014/main" id="{C00CB8E0-4CF4-41FC-9556-38B3AC65E3AA}"/>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465143" y="5748319"/>
            <a:ext cx="813848" cy="950976"/>
          </a:xfrm>
          <a:prstGeom prst="rect">
            <a:avLst/>
          </a:prstGeom>
        </p:spPr>
      </p:pic>
    </p:spTree>
  </p:cSld>
  <p:clrMap bg1="lt1" tx1="dk1" bg2="lt2" tx2="dk2" accent1="accent1" accent2="accent2" accent3="accent3" accent4="accent4" accent5="accent5" accent6="accent6" hlink="hlink" folHlink="folHlink"/>
  <p:sldLayoutIdLst>
    <p:sldLayoutId id="2147483790" r:id="rId1"/>
    <p:sldLayoutId id="2147483791" r:id="rId2"/>
    <p:sldLayoutId id="2147483789"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chemeClr val="tx2"/>
          </a:solidFill>
          <a:latin typeface="Calibri" pitchFamily="34" charset="0"/>
        </a:defRPr>
      </a:lvl2pPr>
      <a:lvl3pPr algn="l" rtl="0" eaLnBrk="1" fontAlgn="base" hangingPunct="1">
        <a:lnSpc>
          <a:spcPts val="3800"/>
        </a:lnSpc>
        <a:spcBef>
          <a:spcPct val="0"/>
        </a:spcBef>
        <a:spcAft>
          <a:spcPct val="0"/>
        </a:spcAft>
        <a:defRPr sz="3800" b="1">
          <a:solidFill>
            <a:schemeClr val="tx2"/>
          </a:solidFill>
          <a:latin typeface="Calibri" pitchFamily="34" charset="0"/>
        </a:defRPr>
      </a:lvl3pPr>
      <a:lvl4pPr algn="l" rtl="0" eaLnBrk="1" fontAlgn="base" hangingPunct="1">
        <a:lnSpc>
          <a:spcPts val="3800"/>
        </a:lnSpc>
        <a:spcBef>
          <a:spcPct val="0"/>
        </a:spcBef>
        <a:spcAft>
          <a:spcPct val="0"/>
        </a:spcAft>
        <a:defRPr sz="3800" b="1">
          <a:solidFill>
            <a:schemeClr val="tx2"/>
          </a:solidFill>
          <a:latin typeface="Calibri" pitchFamily="34" charset="0"/>
        </a:defRPr>
      </a:lvl4pPr>
      <a:lvl5pPr algn="l" rtl="0" eaLnBrk="1" fontAlgn="base" hangingPunct="1">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22FF7B-647A-479F-B622-799C8AA12108}"/>
              </a:ext>
            </a:extLst>
          </p:cNvPr>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33890E74-76CF-48E7-BFD2-9BF3C2A44BE0}"/>
              </a:ext>
            </a:extLst>
          </p:cNvPr>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7172" name="Text Placeholder 2">
            <a:extLst>
              <a:ext uri="{FF2B5EF4-FFF2-40B4-BE49-F238E27FC236}">
                <a16:creationId xmlns:a16="http://schemas.microsoft.com/office/drawing/2014/main" id="{44643F1D-ACDB-466A-BB36-05F8CC78233E}"/>
              </a:ext>
            </a:extLst>
          </p:cNvPr>
          <p:cNvSpPr>
            <a:spLocks noGrp="1" noChangeArrowheads="1"/>
          </p:cNvSpPr>
          <p:nvPr>
            <p:ph type="body" idx="1"/>
          </p:nvPr>
        </p:nvSpPr>
        <p:spPr bwMode="auto">
          <a:xfrm>
            <a:off x="1940985" y="1989139"/>
            <a:ext cx="10026649"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2AFCFF6-DB72-48DB-BD74-8F6AFDBD96B4}"/>
              </a:ext>
            </a:extLst>
          </p:cNvPr>
          <p:cNvSpPr>
            <a:spLocks noGrp="1"/>
          </p:cNvSpPr>
          <p:nvPr>
            <p:ph type="dt" sz="half" idx="2"/>
          </p:nvPr>
        </p:nvSpPr>
        <p:spPr>
          <a:xfrm>
            <a:off x="1907117" y="6516688"/>
            <a:ext cx="2844800" cy="303212"/>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17998CEA-A5A0-440B-B6FD-842F17B65415}" type="datetimeFigureOut">
              <a:rPr lang="en-US"/>
              <a:pPr>
                <a:defRPr/>
              </a:pPr>
              <a:t>8/16/21</a:t>
            </a:fld>
            <a:endParaRPr lang="en-US" dirty="0"/>
          </a:p>
        </p:txBody>
      </p:sp>
      <p:sp>
        <p:nvSpPr>
          <p:cNvPr id="5" name="Footer Placeholder 4">
            <a:extLst>
              <a:ext uri="{FF2B5EF4-FFF2-40B4-BE49-F238E27FC236}">
                <a16:creationId xmlns:a16="http://schemas.microsoft.com/office/drawing/2014/main" id="{4EA79A4B-E5B4-477A-B500-35CCAFF84CE5}"/>
              </a:ext>
            </a:extLst>
          </p:cNvPr>
          <p:cNvSpPr>
            <a:spLocks noGrp="1"/>
          </p:cNvSpPr>
          <p:nvPr>
            <p:ph type="ftr" sz="quarter" idx="3"/>
          </p:nvPr>
        </p:nvSpPr>
        <p:spPr>
          <a:xfrm>
            <a:off x="9997018" y="6524626"/>
            <a:ext cx="1991783" cy="295275"/>
          </a:xfrm>
          <a:prstGeom prst="rect">
            <a:avLst/>
          </a:prstGeom>
        </p:spPr>
        <p:txBody>
          <a:bodyPr vert="horz" lIns="91440" tIns="45720" rIns="91440" bIns="45720" rtlCol="0" anchor="ctr"/>
          <a:lstStyle>
            <a:lvl1pPr algn="r" fontAlgn="auto">
              <a:spcBef>
                <a:spcPts val="0"/>
              </a:spcBef>
              <a:spcAft>
                <a:spcPts val="0"/>
              </a:spcAft>
              <a:defRPr sz="105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724B8122-62B7-4E60-BF3B-9B1A2F3393C5}"/>
              </a:ext>
            </a:extLst>
          </p:cNvPr>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5BA232C8-B25C-4048-BF57-FF684A07741B}" type="slidenum">
              <a:rPr lang="en-US"/>
              <a:pPr>
                <a:defRPr/>
              </a:pPr>
              <a:t>‹#›</a:t>
            </a:fld>
            <a:endParaRPr lang="en-US" dirty="0"/>
          </a:p>
        </p:txBody>
      </p:sp>
      <p:sp>
        <p:nvSpPr>
          <p:cNvPr id="7" name="Rectangle 6">
            <a:extLst>
              <a:ext uri="{FF2B5EF4-FFF2-40B4-BE49-F238E27FC236}">
                <a16:creationId xmlns:a16="http://schemas.microsoft.com/office/drawing/2014/main" id="{08A87ED1-704D-4014-9392-7DB2D1122A08}"/>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465C38F1-7F72-4B2C-B6F5-29B0D67B108C}"/>
              </a:ext>
            </a:extLst>
          </p:cNvPr>
          <p:cNvSpPr/>
          <p:nvPr/>
        </p:nvSpPr>
        <p:spPr>
          <a:xfrm>
            <a:off x="874185" y="0"/>
            <a:ext cx="4023783"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a:extLst>
              <a:ext uri="{FF2B5EF4-FFF2-40B4-BE49-F238E27FC236}">
                <a16:creationId xmlns:a16="http://schemas.microsoft.com/office/drawing/2014/main" id="{5640ED82-00DA-4505-B2A8-A857BE8464EA}"/>
              </a:ext>
            </a:extLst>
          </p:cNvPr>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319342-23CC-476B-A687-2A6AFF95DE79}"/>
              </a:ext>
            </a:extLst>
          </p:cNvPr>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74722684-EEFA-4830-A8CF-299FACEE9CE9}"/>
              </a:ext>
            </a:extLst>
          </p:cNvPr>
          <p:cNvGrpSpPr>
            <a:grpSpLocks/>
          </p:cNvGrpSpPr>
          <p:nvPr/>
        </p:nvGrpSpPr>
        <p:grpSpPr bwMode="auto">
          <a:xfrm>
            <a:off x="670984" y="855666"/>
            <a:ext cx="1132416" cy="650875"/>
            <a:chOff x="502921" y="856420"/>
            <a:chExt cx="850391" cy="649605"/>
          </a:xfrm>
          <a:solidFill>
            <a:srgbClr val="00205B"/>
          </a:solidFill>
        </p:grpSpPr>
        <p:sp>
          <p:nvSpPr>
            <p:cNvPr id="19" name="Freeform 18">
              <a:extLst>
                <a:ext uri="{FF2B5EF4-FFF2-40B4-BE49-F238E27FC236}">
                  <a16:creationId xmlns:a16="http://schemas.microsoft.com/office/drawing/2014/main" id="{9A12FB47-2E2A-4D4D-8F88-2A687DC9F86C}"/>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17">
              <a:extLst>
                <a:ext uri="{FF2B5EF4-FFF2-40B4-BE49-F238E27FC236}">
                  <a16:creationId xmlns:a16="http://schemas.microsoft.com/office/drawing/2014/main" id="{8ED3A6C8-6843-40F4-A988-951DC24FC9BA}"/>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7181" name="Picture 2" descr="A close up of a sign&#10;&#10;Description automatically generated">
            <a:extLst>
              <a:ext uri="{FF2B5EF4-FFF2-40B4-BE49-F238E27FC236}">
                <a16:creationId xmlns:a16="http://schemas.microsoft.com/office/drawing/2014/main" id="{DBC4933C-AD15-43C2-97D5-FD13833CBD0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65667" y="5748338"/>
            <a:ext cx="81280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541" r:id="rId1"/>
  </p:sldLayoutIdLst>
  <p:hf sldNum="0" hdr="0" dt="0"/>
  <p:txStyles>
    <p:titleStyle>
      <a:lvl1pPr algn="l" rtl="0" eaLnBrk="0" fontAlgn="base" hangingPunct="0">
        <a:lnSpc>
          <a:spcPts val="2850"/>
        </a:lnSpc>
        <a:spcBef>
          <a:spcPct val="0"/>
        </a:spcBef>
        <a:spcAft>
          <a:spcPct val="0"/>
        </a:spcAft>
        <a:defRPr sz="2800" b="1" kern="1200" cap="all">
          <a:solidFill>
            <a:srgbClr val="00205B"/>
          </a:solidFill>
          <a:latin typeface="+mj-lt"/>
          <a:ea typeface="+mj-ea"/>
          <a:cs typeface="+mj-cs"/>
        </a:defRPr>
      </a:lvl1pPr>
      <a:lvl2pPr algn="l" rtl="0" eaLnBrk="0" fontAlgn="base" hangingPunct="0">
        <a:lnSpc>
          <a:spcPts val="2850"/>
        </a:lnSpc>
        <a:spcBef>
          <a:spcPct val="0"/>
        </a:spcBef>
        <a:spcAft>
          <a:spcPct val="0"/>
        </a:spcAft>
        <a:defRPr sz="2800" b="1">
          <a:solidFill>
            <a:srgbClr val="00205B"/>
          </a:solidFill>
          <a:latin typeface="Calibri" pitchFamily="34" charset="0"/>
        </a:defRPr>
      </a:lvl2pPr>
      <a:lvl3pPr algn="l" rtl="0" eaLnBrk="0" fontAlgn="base" hangingPunct="0">
        <a:lnSpc>
          <a:spcPts val="2850"/>
        </a:lnSpc>
        <a:spcBef>
          <a:spcPct val="0"/>
        </a:spcBef>
        <a:spcAft>
          <a:spcPct val="0"/>
        </a:spcAft>
        <a:defRPr sz="2800" b="1">
          <a:solidFill>
            <a:srgbClr val="00205B"/>
          </a:solidFill>
          <a:latin typeface="Calibri" pitchFamily="34" charset="0"/>
        </a:defRPr>
      </a:lvl3pPr>
      <a:lvl4pPr algn="l" rtl="0" eaLnBrk="0" fontAlgn="base" hangingPunct="0">
        <a:lnSpc>
          <a:spcPts val="2850"/>
        </a:lnSpc>
        <a:spcBef>
          <a:spcPct val="0"/>
        </a:spcBef>
        <a:spcAft>
          <a:spcPct val="0"/>
        </a:spcAft>
        <a:defRPr sz="2800" b="1">
          <a:solidFill>
            <a:srgbClr val="00205B"/>
          </a:solidFill>
          <a:latin typeface="Calibri" pitchFamily="34" charset="0"/>
        </a:defRPr>
      </a:lvl4pPr>
      <a:lvl5pPr algn="l" rtl="0" eaLnBrk="0" fontAlgn="base" hangingPunct="0">
        <a:lnSpc>
          <a:spcPts val="2850"/>
        </a:lnSpc>
        <a:spcBef>
          <a:spcPct val="0"/>
        </a:spcBef>
        <a:spcAft>
          <a:spcPct val="0"/>
        </a:spcAft>
        <a:defRPr sz="2800" b="1">
          <a:solidFill>
            <a:srgbClr val="00205B"/>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0"/>
        </a:spcBef>
        <a:spcAft>
          <a:spcPct val="0"/>
        </a:spcAft>
        <a:buFont typeface="Wingdings" panose="05000000000000000000" pitchFamily="2" charset="2"/>
        <a:buChar char="§"/>
        <a:defRPr sz="1900" kern="1200">
          <a:solidFill>
            <a:schemeClr val="tx1"/>
          </a:solidFill>
          <a:latin typeface="+mn-lt"/>
          <a:ea typeface="+mn-ea"/>
          <a:cs typeface="+mn-cs"/>
        </a:defRPr>
      </a:lvl1pPr>
      <a:lvl2pPr marL="557213" indent="-214313"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spcBef>
          <a:spcPct val="0"/>
        </a:spcBef>
        <a:spcAft>
          <a:spcPct val="0"/>
        </a:spcAft>
        <a:buFont typeface="Calibri" panose="020F0502020204030204" pitchFamily="34" charset="0"/>
        <a:buChar char="–"/>
        <a:defRPr sz="1500" kern="1200">
          <a:solidFill>
            <a:schemeClr val="tx1"/>
          </a:solidFill>
          <a:latin typeface="+mn-lt"/>
          <a:ea typeface="+mn-ea"/>
          <a:cs typeface="+mn-cs"/>
        </a:defRPr>
      </a:lvl3pPr>
      <a:lvl4pPr marL="1200150" indent="-171450" algn="l" rtl="0" eaLnBrk="0" fontAlgn="base" hangingPunct="0">
        <a:spcBef>
          <a:spcPct val="0"/>
        </a:spcBef>
        <a:spcAft>
          <a:spcPct val="0"/>
        </a:spcAft>
        <a:buFont typeface="Courier New" panose="02070309020205020404" pitchFamily="49" charset="0"/>
        <a:buChar char="o"/>
        <a:defRPr sz="1500" kern="1200">
          <a:solidFill>
            <a:schemeClr val="tx1"/>
          </a:solidFill>
          <a:latin typeface="+mn-lt"/>
          <a:ea typeface="+mn-ea"/>
          <a:cs typeface="+mn-cs"/>
        </a:defRPr>
      </a:lvl4pPr>
      <a:lvl5pPr marL="1543050" indent="-171450" algn="l" rtl="0" eaLnBrk="0" fontAlgn="base" hangingPunct="0">
        <a:spcBef>
          <a:spcPct val="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2A561B-DD16-4E49-8C25-025384368AD8}"/>
              </a:ext>
            </a:extLst>
          </p:cNvPr>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201E911D-571F-454B-BEE4-BF5DF336BCB9}"/>
              </a:ext>
            </a:extLst>
          </p:cNvPr>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5124" name="Text Placeholder 2">
            <a:extLst>
              <a:ext uri="{FF2B5EF4-FFF2-40B4-BE49-F238E27FC236}">
                <a16:creationId xmlns:a16="http://schemas.microsoft.com/office/drawing/2014/main" id="{F0AD76AD-0ABD-41B7-A65C-FC6F6503861F}"/>
              </a:ext>
            </a:extLst>
          </p:cNvPr>
          <p:cNvSpPr>
            <a:spLocks noGrp="1" noChangeArrowheads="1"/>
          </p:cNvSpPr>
          <p:nvPr>
            <p:ph type="body" idx="1"/>
          </p:nvPr>
        </p:nvSpPr>
        <p:spPr bwMode="auto">
          <a:xfrm>
            <a:off x="1940985" y="1989139"/>
            <a:ext cx="10026649"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C841A89-4F3E-49D8-9904-B7D39FCDCEAE}"/>
              </a:ext>
            </a:extLst>
          </p:cNvPr>
          <p:cNvSpPr>
            <a:spLocks noGrp="1"/>
          </p:cNvSpPr>
          <p:nvPr>
            <p:ph type="dt" sz="half" idx="2"/>
          </p:nvPr>
        </p:nvSpPr>
        <p:spPr>
          <a:xfrm>
            <a:off x="1907117"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a:defRPr/>
            </a:pPr>
            <a:fld id="{29E14CCF-25BA-4DA7-A2E0-D61A90406EB8}" type="datetimeFigureOut">
              <a:rPr lang="en-US"/>
              <a:pPr>
                <a:defRPr/>
              </a:pPr>
              <a:t>8/16/21</a:t>
            </a:fld>
            <a:endParaRPr lang="en-US" dirty="0"/>
          </a:p>
        </p:txBody>
      </p:sp>
      <p:sp>
        <p:nvSpPr>
          <p:cNvPr id="5" name="Footer Placeholder 4">
            <a:extLst>
              <a:ext uri="{FF2B5EF4-FFF2-40B4-BE49-F238E27FC236}">
                <a16:creationId xmlns:a16="http://schemas.microsoft.com/office/drawing/2014/main" id="{CC5D1A54-F699-48CA-983B-C3BD1E56FDD6}"/>
              </a:ext>
            </a:extLst>
          </p:cNvPr>
          <p:cNvSpPr>
            <a:spLocks noGrp="1"/>
          </p:cNvSpPr>
          <p:nvPr>
            <p:ph type="ftr" sz="quarter" idx="3"/>
          </p:nvPr>
        </p:nvSpPr>
        <p:spPr>
          <a:xfrm>
            <a:off x="9997018" y="6524626"/>
            <a:ext cx="1991783" cy="29527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E1E66C13-5D30-4AFF-8DC4-6CFDA7A74AFC}"/>
              </a:ext>
            </a:extLst>
          </p:cNvPr>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cs typeface="+mn-cs"/>
              </a:defRPr>
            </a:lvl1pPr>
          </a:lstStyle>
          <a:p>
            <a:pPr>
              <a:defRPr/>
            </a:pPr>
            <a:fld id="{CF9312B9-7529-4CBC-8D41-8B185CE74080}" type="slidenum">
              <a:rPr lang="en-US"/>
              <a:pPr>
                <a:defRPr/>
              </a:pPr>
              <a:t>‹#›</a:t>
            </a:fld>
            <a:endParaRPr lang="en-US" dirty="0"/>
          </a:p>
        </p:txBody>
      </p:sp>
      <p:sp>
        <p:nvSpPr>
          <p:cNvPr id="7" name="Rectangle 6">
            <a:extLst>
              <a:ext uri="{FF2B5EF4-FFF2-40B4-BE49-F238E27FC236}">
                <a16:creationId xmlns:a16="http://schemas.microsoft.com/office/drawing/2014/main" id="{1C242F0C-781A-4F82-8753-2FAD073F73C1}"/>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E2D606A-29C4-4493-B11B-5D7A87AF7124}"/>
              </a:ext>
            </a:extLst>
          </p:cNvPr>
          <p:cNvSpPr/>
          <p:nvPr/>
        </p:nvSpPr>
        <p:spPr>
          <a:xfrm>
            <a:off x="874185" y="0"/>
            <a:ext cx="4023783"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F152F2AA-0281-4A47-BCB8-13E2F1D2940C}"/>
              </a:ext>
            </a:extLst>
          </p:cNvPr>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AF112A-6317-4379-B5D9-77FA67243CB8}"/>
              </a:ext>
            </a:extLst>
          </p:cNvPr>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DABFFF99-347D-4807-A618-5BA7F73724EA}"/>
              </a:ext>
            </a:extLst>
          </p:cNvPr>
          <p:cNvGrpSpPr>
            <a:grpSpLocks/>
          </p:cNvGrpSpPr>
          <p:nvPr/>
        </p:nvGrpSpPr>
        <p:grpSpPr bwMode="auto">
          <a:xfrm>
            <a:off x="670984" y="855666"/>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E2564918-28C1-4A62-BB78-E08FCB2A991F}"/>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id="{01F8A998-17AE-4365-90D7-936567E74811}"/>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5133" name="Picture 2">
            <a:extLst>
              <a:ext uri="{FF2B5EF4-FFF2-40B4-BE49-F238E27FC236}">
                <a16:creationId xmlns:a16="http://schemas.microsoft.com/office/drawing/2014/main" id="{53427C14-1D47-489F-84A1-9565CB171D1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9317" y="5743576"/>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586" r:id="rId1"/>
  </p:sldLayoutIdLst>
  <p:hf sldNum="0" hdr="0" dt="0"/>
  <p:txStyles>
    <p:titleStyle>
      <a:lvl1pPr algn="l" rtl="0" eaLnBrk="0" fontAlgn="base" hangingPunct="0">
        <a:lnSpc>
          <a:spcPts val="2850"/>
        </a:lnSpc>
        <a:spcBef>
          <a:spcPct val="0"/>
        </a:spcBef>
        <a:spcAft>
          <a:spcPct val="0"/>
        </a:spcAft>
        <a:defRPr sz="2800" b="1" kern="1200" cap="all">
          <a:solidFill>
            <a:srgbClr val="00205B"/>
          </a:solidFill>
          <a:latin typeface="+mj-lt"/>
          <a:ea typeface="+mj-ea"/>
          <a:cs typeface="+mj-cs"/>
        </a:defRPr>
      </a:lvl1pPr>
      <a:lvl2pPr algn="l" rtl="0" eaLnBrk="0" fontAlgn="base" hangingPunct="0">
        <a:lnSpc>
          <a:spcPts val="2850"/>
        </a:lnSpc>
        <a:spcBef>
          <a:spcPct val="0"/>
        </a:spcBef>
        <a:spcAft>
          <a:spcPct val="0"/>
        </a:spcAft>
        <a:defRPr sz="2800" b="1">
          <a:solidFill>
            <a:srgbClr val="00205B"/>
          </a:solidFill>
          <a:latin typeface="Calibri" pitchFamily="34" charset="0"/>
        </a:defRPr>
      </a:lvl2pPr>
      <a:lvl3pPr algn="l" rtl="0" eaLnBrk="0" fontAlgn="base" hangingPunct="0">
        <a:lnSpc>
          <a:spcPts val="2850"/>
        </a:lnSpc>
        <a:spcBef>
          <a:spcPct val="0"/>
        </a:spcBef>
        <a:spcAft>
          <a:spcPct val="0"/>
        </a:spcAft>
        <a:defRPr sz="2800" b="1">
          <a:solidFill>
            <a:srgbClr val="00205B"/>
          </a:solidFill>
          <a:latin typeface="Calibri" pitchFamily="34" charset="0"/>
        </a:defRPr>
      </a:lvl3pPr>
      <a:lvl4pPr algn="l" rtl="0" eaLnBrk="0" fontAlgn="base" hangingPunct="0">
        <a:lnSpc>
          <a:spcPts val="2850"/>
        </a:lnSpc>
        <a:spcBef>
          <a:spcPct val="0"/>
        </a:spcBef>
        <a:spcAft>
          <a:spcPct val="0"/>
        </a:spcAft>
        <a:defRPr sz="2800" b="1">
          <a:solidFill>
            <a:srgbClr val="00205B"/>
          </a:solidFill>
          <a:latin typeface="Calibri" pitchFamily="34" charset="0"/>
        </a:defRPr>
      </a:lvl4pPr>
      <a:lvl5pPr algn="l" rtl="0" eaLnBrk="0" fontAlgn="base" hangingPunct="0">
        <a:lnSpc>
          <a:spcPts val="2850"/>
        </a:lnSpc>
        <a:spcBef>
          <a:spcPct val="0"/>
        </a:spcBef>
        <a:spcAft>
          <a:spcPct val="0"/>
        </a:spcAft>
        <a:defRPr sz="2800" b="1">
          <a:solidFill>
            <a:srgbClr val="00205B"/>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0"/>
        </a:spcBef>
        <a:spcAft>
          <a:spcPct val="0"/>
        </a:spcAft>
        <a:buFont typeface="Wingdings" panose="05000000000000000000" pitchFamily="2" charset="2"/>
        <a:buChar char="§"/>
        <a:defRPr sz="1900" kern="1200">
          <a:solidFill>
            <a:schemeClr val="tx1"/>
          </a:solidFill>
          <a:latin typeface="+mn-lt"/>
          <a:ea typeface="+mn-ea"/>
          <a:cs typeface="+mn-cs"/>
        </a:defRPr>
      </a:lvl1pPr>
      <a:lvl2pPr marL="557213" indent="-214313" algn="l" rtl="0" eaLnBrk="0" fontAlgn="base" hangingPunct="0">
        <a:spcBef>
          <a:spcPct val="0"/>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spcBef>
          <a:spcPct val="0"/>
        </a:spcBef>
        <a:spcAft>
          <a:spcPct val="0"/>
        </a:spcAft>
        <a:buFont typeface="Calibri" panose="020F0502020204030204" pitchFamily="34" charset="0"/>
        <a:buChar char="–"/>
        <a:defRPr sz="1500" kern="1200">
          <a:solidFill>
            <a:schemeClr val="tx1"/>
          </a:solidFill>
          <a:latin typeface="+mn-lt"/>
          <a:ea typeface="+mn-ea"/>
          <a:cs typeface="+mn-cs"/>
        </a:defRPr>
      </a:lvl3pPr>
      <a:lvl4pPr marL="1200150" indent="-171450" algn="l" rtl="0" eaLnBrk="0" fontAlgn="base" hangingPunct="0">
        <a:spcBef>
          <a:spcPct val="0"/>
        </a:spcBef>
        <a:spcAft>
          <a:spcPct val="0"/>
        </a:spcAft>
        <a:buFont typeface="Courier New" panose="02070309020205020404" pitchFamily="49" charset="0"/>
        <a:buChar char="o"/>
        <a:defRPr sz="1500" kern="1200">
          <a:solidFill>
            <a:schemeClr val="tx1"/>
          </a:solidFill>
          <a:latin typeface="+mn-lt"/>
          <a:ea typeface="+mn-ea"/>
          <a:cs typeface="+mn-cs"/>
        </a:defRPr>
      </a:lvl4pPr>
      <a:lvl5pPr marL="1543050" indent="-171450" algn="l" rtl="0" eaLnBrk="0" fontAlgn="base" hangingPunct="0">
        <a:spcBef>
          <a:spcPct val="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51.jpeg"/></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3.jpeg"/></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55.jpeg"/></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7.xml"/><Relationship Id="rId1" Type="http://schemas.openxmlformats.org/officeDocument/2006/relationships/slideLayout" Target="../slideLayouts/slideLayout9.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3A4DC4D-50CA-4070-8EAB-45C78EC00E3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4194313" cy="2822693"/>
          </a:xfrm>
          <a:prstGeom prst="rect">
            <a:avLst/>
          </a:prstGeom>
        </p:spPr>
      </p:pic>
      <p:sp>
        <p:nvSpPr>
          <p:cNvPr id="2" name="Title 1">
            <a:extLst>
              <a:ext uri="{FF2B5EF4-FFF2-40B4-BE49-F238E27FC236}">
                <a16:creationId xmlns:a16="http://schemas.microsoft.com/office/drawing/2014/main" id="{9845087F-83F4-4FA1-868A-BE584EB62D08}"/>
              </a:ext>
            </a:extLst>
          </p:cNvPr>
          <p:cNvSpPr>
            <a:spLocks noGrp="1"/>
          </p:cNvSpPr>
          <p:nvPr>
            <p:ph type="ctrTitle"/>
          </p:nvPr>
        </p:nvSpPr>
        <p:spPr/>
        <p:txBody>
          <a:bodyPr/>
          <a:lstStyle/>
          <a:p>
            <a:r>
              <a:rPr lang="en-US" dirty="0"/>
              <a:t>2021-23 NFHS Basketball</a:t>
            </a:r>
            <a:br>
              <a:rPr lang="en-US" dirty="0"/>
            </a:br>
            <a:r>
              <a:rPr lang="en-US" dirty="0"/>
              <a:t>Officials UPDATE</a:t>
            </a:r>
          </a:p>
        </p:txBody>
      </p:sp>
      <p:sp>
        <p:nvSpPr>
          <p:cNvPr id="3" name="Subtitle 2">
            <a:extLst>
              <a:ext uri="{FF2B5EF4-FFF2-40B4-BE49-F238E27FC236}">
                <a16:creationId xmlns:a16="http://schemas.microsoft.com/office/drawing/2014/main" id="{08600A6C-585D-4BB1-87A3-6FE09AD7121F}"/>
              </a:ext>
            </a:extLst>
          </p:cNvPr>
          <p:cNvSpPr>
            <a:spLocks noGrp="1"/>
          </p:cNvSpPr>
          <p:nvPr>
            <p:ph type="subTitle" idx="1"/>
          </p:nvPr>
        </p:nvSpPr>
        <p:spPr/>
        <p:txBody>
          <a:bodyPr/>
          <a:lstStyle/>
          <a:p>
            <a:r>
              <a:rPr lang="en-US" altLang="en-US" sz="3200" dirty="0"/>
              <a:t>Mechanics Changes</a:t>
            </a:r>
          </a:p>
          <a:p>
            <a:endParaRPr lang="en-US" dirty="0"/>
          </a:p>
        </p:txBody>
      </p:sp>
      <p:pic>
        <p:nvPicPr>
          <p:cNvPr id="7" name="Picture 6">
            <a:extLst>
              <a:ext uri="{FF2B5EF4-FFF2-40B4-BE49-F238E27FC236}">
                <a16:creationId xmlns:a16="http://schemas.microsoft.com/office/drawing/2014/main" id="{D7A4142B-9007-412F-BD80-5E1EA35996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4312" y="-1"/>
            <a:ext cx="4441309" cy="2822693"/>
          </a:xfrm>
          <a:prstGeom prst="rect">
            <a:avLst/>
          </a:prstGeom>
        </p:spPr>
      </p:pic>
      <p:pic>
        <p:nvPicPr>
          <p:cNvPr id="8" name="Picture 7">
            <a:extLst>
              <a:ext uri="{FF2B5EF4-FFF2-40B4-BE49-F238E27FC236}">
                <a16:creationId xmlns:a16="http://schemas.microsoft.com/office/drawing/2014/main" id="{748F4844-B10C-48F2-91FC-B3F0E44AAA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35622" y="0"/>
            <a:ext cx="3556378" cy="2822693"/>
          </a:xfrm>
          <a:prstGeom prst="rect">
            <a:avLst/>
          </a:prstGeom>
        </p:spPr>
      </p:pic>
    </p:spTree>
    <p:extLst>
      <p:ext uri="{BB962C8B-B14F-4D97-AF65-F5344CB8AC3E}">
        <p14:creationId xmlns:p14="http://schemas.microsoft.com/office/powerpoint/2010/main" val="1766200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1E14B-F707-4409-A8F4-FB00648DE1B4}"/>
              </a:ext>
            </a:extLst>
          </p:cNvPr>
          <p:cNvSpPr>
            <a:spLocks noGrp="1"/>
          </p:cNvSpPr>
          <p:nvPr>
            <p:ph type="title"/>
          </p:nvPr>
        </p:nvSpPr>
        <p:spPr/>
        <p:txBody>
          <a:bodyPr/>
          <a:lstStyle/>
          <a:p>
            <a:pPr>
              <a:defRPr/>
            </a:pPr>
            <a:r>
              <a:rPr lang="en-US" dirty="0">
                <a:solidFill>
                  <a:schemeClr val="accent3">
                    <a:lumMod val="75000"/>
                  </a:schemeClr>
                </a:solidFill>
                <a:ea typeface="Arial" panose="020B0604020202020204" pitchFamily="34" charset="0"/>
              </a:rPr>
              <a:t>The MANUAL- Part 3 - SIGNALS 36 &amp; 37</a:t>
            </a:r>
            <a:endParaRPr lang="en-US" dirty="0">
              <a:solidFill>
                <a:schemeClr val="accent3">
                  <a:lumMod val="75000"/>
                </a:schemeClr>
              </a:solidFill>
            </a:endParaRPr>
          </a:p>
        </p:txBody>
      </p:sp>
      <p:sp>
        <p:nvSpPr>
          <p:cNvPr id="7" name="Content Placeholder 6">
            <a:extLst>
              <a:ext uri="{FF2B5EF4-FFF2-40B4-BE49-F238E27FC236}">
                <a16:creationId xmlns:a16="http://schemas.microsoft.com/office/drawing/2014/main" id="{D3E202A2-3003-4E98-AA3E-29522280D653}"/>
              </a:ext>
            </a:extLst>
          </p:cNvPr>
          <p:cNvSpPr>
            <a:spLocks noGrp="1"/>
          </p:cNvSpPr>
          <p:nvPr>
            <p:ph idx="1"/>
          </p:nvPr>
        </p:nvSpPr>
        <p:spPr/>
        <p:txBody>
          <a:bodyPr/>
          <a:lstStyle/>
          <a:p>
            <a:pPr>
              <a:defRPr/>
            </a:pPr>
            <a:r>
              <a:rPr lang="en-US" dirty="0">
                <a:ea typeface="Arial" panose="020B0604020202020204" pitchFamily="34" charset="0"/>
                <a:cs typeface="Calibri" panose="020F0502020204030204" pitchFamily="34" charset="0"/>
              </a:rPr>
              <a:t>Eliminate signal #37 (Team Control Foul)</a:t>
            </a:r>
          </a:p>
          <a:p>
            <a:pPr marL="0" indent="0">
              <a:buFont typeface="Wingdings" panose="05000000000000000000" pitchFamily="2" charset="2"/>
              <a:buNone/>
              <a:defRPr/>
            </a:pPr>
            <a:endParaRPr lang="en-US" dirty="0">
              <a:ea typeface="Arial" panose="020B0604020202020204" pitchFamily="34" charset="0"/>
              <a:cs typeface="Calibri" panose="020F0502020204030204" pitchFamily="34" charset="0"/>
            </a:endParaRPr>
          </a:p>
          <a:p>
            <a:pPr>
              <a:defRPr/>
            </a:pPr>
            <a:r>
              <a:rPr lang="en-US" dirty="0">
                <a:ea typeface="Arial" panose="020B0604020202020204" pitchFamily="34" charset="0"/>
                <a:cs typeface="Calibri" panose="020F0502020204030204" pitchFamily="34" charset="0"/>
              </a:rPr>
              <a:t>Maintain use of signal #36 for Player Control and Team Control Foul</a:t>
            </a:r>
          </a:p>
          <a:p>
            <a:pPr lvl="1">
              <a:defRPr/>
            </a:pPr>
            <a:r>
              <a:rPr lang="en-US" dirty="0">
                <a:ea typeface="Arial" panose="020B0604020202020204" pitchFamily="34" charset="0"/>
                <a:cs typeface="Calibri" panose="020F0502020204030204" pitchFamily="34" charset="0"/>
              </a:rPr>
              <a:t>Preceded by stop clock (Signal 4). The same hand used to stop the clock is placed at the back of the head (Signal 36). The directional signal (Signal 6) shall be given and then indicate the ensuing throw in spot (Signal 7).</a:t>
            </a:r>
            <a:endParaRPr lang="en-US" dirty="0">
              <a:ea typeface="Arial" panose="020B0604020202020204" pitchFamily="34" charset="0"/>
              <a:cs typeface="Times New Roman" panose="02020603050405020304" pitchFamily="18" charset="0"/>
            </a:endParaRPr>
          </a:p>
          <a:p>
            <a:pPr lvl="1">
              <a:defRPr/>
            </a:pPr>
            <a:r>
              <a:rPr lang="en-US" dirty="0">
                <a:ea typeface="Arial" panose="020B0604020202020204" pitchFamily="34" charset="0"/>
                <a:cs typeface="Calibri" panose="020F0502020204030204" pitchFamily="34" charset="0"/>
              </a:rPr>
              <a:t>A common foul committed by a player while that player is in control of the ball or by an airborne shooter.</a:t>
            </a:r>
            <a:endParaRPr lang="en-US" dirty="0">
              <a:ea typeface="Arial" panose="020B0604020202020204" pitchFamily="34" charset="0"/>
              <a:cs typeface="Times New Roman" panose="02020603050405020304" pitchFamily="18" charset="0"/>
            </a:endParaRPr>
          </a:p>
          <a:p>
            <a:pPr lvl="1">
              <a:defRPr/>
            </a:pPr>
            <a:r>
              <a:rPr lang="en-US" dirty="0">
                <a:ea typeface="Arial" panose="020B0604020202020204" pitchFamily="34" charset="0"/>
                <a:cs typeface="Calibri" panose="020F0502020204030204" pitchFamily="34" charset="0"/>
              </a:rPr>
              <a:t>A common foul committed by a member of the team that has control.</a:t>
            </a:r>
            <a:endParaRPr lang="en-US" dirty="0">
              <a:ea typeface="Arial" panose="020B0604020202020204" pitchFamily="34" charset="0"/>
              <a:cs typeface="Times New Roman" panose="02020603050405020304" pitchFamily="18" charset="0"/>
            </a:endParaRPr>
          </a:p>
          <a:p>
            <a:pPr>
              <a:defRPr/>
            </a:pPr>
            <a:endParaRPr lang="en-US" sz="1950" dirty="0"/>
          </a:p>
        </p:txBody>
      </p:sp>
      <p:sp>
        <p:nvSpPr>
          <p:cNvPr id="4" name="Footer Placeholder 3">
            <a:extLst>
              <a:ext uri="{FF2B5EF4-FFF2-40B4-BE49-F238E27FC236}">
                <a16:creationId xmlns:a16="http://schemas.microsoft.com/office/drawing/2014/main" id="{08CA154C-B6EA-41E0-B33F-361C36EFD9E2}"/>
              </a:ext>
            </a:extLst>
          </p:cNvPr>
          <p:cNvSpPr>
            <a:spLocks noGrp="1"/>
          </p:cNvSpPr>
          <p:nvPr>
            <p:ph type="ftr" sz="quarter" idx="11"/>
          </p:nvPr>
        </p:nvSpPr>
        <p:spPr/>
        <p:txBody>
          <a:bodyPr/>
          <a:lstStyle/>
          <a:p>
            <a:pPr defTabSz="685800">
              <a:defRPr/>
            </a:pPr>
            <a:r>
              <a:rPr lang="en-US">
                <a:solidFill>
                  <a:srgbClr val="414B56"/>
                </a:solidFill>
              </a:rPr>
              <a:t>www.nfhs.org</a:t>
            </a:r>
          </a:p>
        </p:txBody>
      </p:sp>
    </p:spTree>
    <p:extLst>
      <p:ext uri="{BB962C8B-B14F-4D97-AF65-F5344CB8AC3E}">
        <p14:creationId xmlns:p14="http://schemas.microsoft.com/office/powerpoint/2010/main" val="552713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B29F86C-306F-4BE7-8EE0-744B15C45634}"/>
              </a:ext>
            </a:extLst>
          </p:cNvPr>
          <p:cNvSpPr>
            <a:spLocks noGrp="1"/>
          </p:cNvSpPr>
          <p:nvPr>
            <p:ph type="title"/>
          </p:nvPr>
        </p:nvSpPr>
        <p:spPr/>
        <p:txBody>
          <a:bodyPr/>
          <a:lstStyle/>
          <a:p>
            <a:pPr eaLnBrk="1" hangingPunct="1">
              <a:defRPr/>
            </a:pPr>
            <a:r>
              <a:rPr lang="en-US" sz="3600" dirty="0"/>
              <a:t>ELIMINATION OF TEAM CONTROL SIGNAL</a:t>
            </a:r>
          </a:p>
        </p:txBody>
      </p:sp>
      <p:sp>
        <p:nvSpPr>
          <p:cNvPr id="4" name="Footer Placeholder 3">
            <a:extLst>
              <a:ext uri="{FF2B5EF4-FFF2-40B4-BE49-F238E27FC236}">
                <a16:creationId xmlns:a16="http://schemas.microsoft.com/office/drawing/2014/main" id="{4FCC7E7A-4560-4625-9C73-701415776011}"/>
              </a:ext>
            </a:extLst>
          </p:cNvPr>
          <p:cNvSpPr>
            <a:spLocks noGrp="1"/>
          </p:cNvSpPr>
          <p:nvPr>
            <p:ph type="ftr" sz="quarter" idx="11"/>
          </p:nvPr>
        </p:nvSpPr>
        <p:spPr/>
        <p:txBody>
          <a:bodyPr/>
          <a:lstStyle/>
          <a:p>
            <a:pPr defTabSz="685800">
              <a:defRPr/>
            </a:pPr>
            <a:r>
              <a:rPr lang="en-US">
                <a:solidFill>
                  <a:srgbClr val="414B56"/>
                </a:solidFill>
              </a:rPr>
              <a:t>www.nfhs.org</a:t>
            </a:r>
          </a:p>
        </p:txBody>
      </p:sp>
      <p:sp>
        <p:nvSpPr>
          <p:cNvPr id="6" name="Content Placeholder 2">
            <a:extLst>
              <a:ext uri="{FF2B5EF4-FFF2-40B4-BE49-F238E27FC236}">
                <a16:creationId xmlns:a16="http://schemas.microsoft.com/office/drawing/2014/main" id="{4E413AA1-0FEE-4F7C-95A2-F9D00936E277}"/>
              </a:ext>
            </a:extLst>
          </p:cNvPr>
          <p:cNvSpPr txBox="1">
            <a:spLocks/>
          </p:cNvSpPr>
          <p:nvPr/>
        </p:nvSpPr>
        <p:spPr bwMode="auto">
          <a:xfrm>
            <a:off x="7057014" y="2951107"/>
            <a:ext cx="4333460" cy="2352784"/>
          </a:xfrm>
          <a:prstGeom prst="rect">
            <a:avLst/>
          </a:prstGeom>
          <a:noFill/>
          <a:ln w="9525">
            <a:noFill/>
            <a:miter lim="800000"/>
            <a:headEnd/>
            <a:tailEnd/>
          </a:ln>
        </p:spPr>
        <p:txBody>
          <a:bodyPr lIns="68580" tIns="34290" rIns="68580" bIns="34290"/>
          <a:lstStyle>
            <a:lvl1pPr marL="342900" indent="-342900" algn="l" rtl="0" eaLnBrk="1" fontAlgn="base" hangingPunct="1">
              <a:spcBef>
                <a:spcPct val="0"/>
              </a:spcBef>
              <a:spcAft>
                <a:spcPct val="0"/>
              </a:spcAft>
              <a:buFont typeface="Wingdings"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00">
              <a:buFont typeface="Wingdings" pitchFamily="2" charset="2"/>
              <a:buNone/>
              <a:defRPr/>
            </a:pPr>
            <a:r>
              <a:rPr lang="en-US" sz="2000" dirty="0">
                <a:solidFill>
                  <a:srgbClr val="414B56"/>
                </a:solidFill>
              </a:rPr>
              <a:t>The player-control foul signal (hand behind the head) will be used to indicate a player-control foul as well as a team-control foul. The punch signal used in the past to indicate a team-control foul was confusing and often used inappropriately.</a:t>
            </a:r>
          </a:p>
          <a:p>
            <a:pPr marL="257175" indent="-257175" defTabSz="685800">
              <a:defRPr/>
            </a:pPr>
            <a:endParaRPr lang="en-US" sz="2000" dirty="0">
              <a:solidFill>
                <a:srgbClr val="414B56"/>
              </a:solidFill>
            </a:endParaRPr>
          </a:p>
        </p:txBody>
      </p:sp>
      <p:pic>
        <p:nvPicPr>
          <p:cNvPr id="100357" name="Picture 6" descr="A picture containing text, silhouette&#10;&#10;Description automatically generated">
            <a:extLst>
              <a:ext uri="{FF2B5EF4-FFF2-40B4-BE49-F238E27FC236}">
                <a16:creationId xmlns:a16="http://schemas.microsoft.com/office/drawing/2014/main" id="{480F5FA6-8A70-4644-BE7C-A9A13105A47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880" y="2357439"/>
            <a:ext cx="4333459" cy="3598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146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000CD-3A69-4E0A-9B29-1F3E9F281C61}"/>
              </a:ext>
            </a:extLst>
          </p:cNvPr>
          <p:cNvSpPr>
            <a:spLocks noGrp="1"/>
          </p:cNvSpPr>
          <p:nvPr>
            <p:ph type="title"/>
          </p:nvPr>
        </p:nvSpPr>
        <p:spPr/>
        <p:txBody>
          <a:bodyPr/>
          <a:lstStyle/>
          <a:p>
            <a:pPr>
              <a:defRPr/>
            </a:pPr>
            <a:r>
              <a:rPr lang="en-US" sz="4000" dirty="0"/>
              <a:t>NFHS Basketball information</a:t>
            </a:r>
          </a:p>
        </p:txBody>
      </p:sp>
      <p:sp>
        <p:nvSpPr>
          <p:cNvPr id="102403" name="Text Placeholder 2">
            <a:extLst>
              <a:ext uri="{FF2B5EF4-FFF2-40B4-BE49-F238E27FC236}">
                <a16:creationId xmlns:a16="http://schemas.microsoft.com/office/drawing/2014/main" id="{1E1B4F2C-34E1-490A-A024-3529C5363451}"/>
              </a:ext>
            </a:extLst>
          </p:cNvPr>
          <p:cNvSpPr>
            <a:spLocks noGrp="1" noChangeArrowheads="1"/>
          </p:cNvSpPr>
          <p:nvPr>
            <p:ph type="body" idx="1"/>
          </p:nvPr>
        </p:nvSpPr>
        <p:spPr/>
        <p:txBody>
          <a:bodyPr/>
          <a:lstStyle/>
          <a:p>
            <a:r>
              <a:rPr lang="en-US" altLang="en-US" sz="2000" dirty="0"/>
              <a:t>2021-23</a:t>
            </a:r>
          </a:p>
        </p:txBody>
      </p:sp>
    </p:spTree>
    <p:extLst>
      <p:ext uri="{BB962C8B-B14F-4D97-AF65-F5344CB8AC3E}">
        <p14:creationId xmlns:p14="http://schemas.microsoft.com/office/powerpoint/2010/main" val="3252056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0CB17-B733-41D9-97B6-FEACEAD51627}"/>
              </a:ext>
            </a:extLst>
          </p:cNvPr>
          <p:cNvSpPr>
            <a:spLocks noGrp="1"/>
          </p:cNvSpPr>
          <p:nvPr>
            <p:ph type="title"/>
          </p:nvPr>
        </p:nvSpPr>
        <p:spPr/>
        <p:txBody>
          <a:bodyPr/>
          <a:lstStyle/>
          <a:p>
            <a:pPr eaLnBrk="1" hangingPunct="1">
              <a:defRPr/>
            </a:pPr>
            <a:r>
              <a:rPr lang="en-US" dirty="0"/>
              <a:t>Q-collar</a:t>
            </a:r>
          </a:p>
        </p:txBody>
      </p:sp>
      <p:sp>
        <p:nvSpPr>
          <p:cNvPr id="104451" name="Content Placeholder 2">
            <a:extLst>
              <a:ext uri="{FF2B5EF4-FFF2-40B4-BE49-F238E27FC236}">
                <a16:creationId xmlns:a16="http://schemas.microsoft.com/office/drawing/2014/main" id="{E0843D3D-6762-4EB0-BC24-5C7402828530}"/>
              </a:ext>
            </a:extLst>
          </p:cNvPr>
          <p:cNvSpPr>
            <a:spLocks noGrp="1" noChangeArrowheads="1"/>
          </p:cNvSpPr>
          <p:nvPr>
            <p:ph idx="1"/>
          </p:nvPr>
        </p:nvSpPr>
        <p:spPr>
          <a:xfrm>
            <a:off x="1940985" y="1989139"/>
            <a:ext cx="9372057" cy="4338637"/>
          </a:xfrm>
        </p:spPr>
        <p:txBody>
          <a:bodyPr/>
          <a:lstStyle/>
          <a:p>
            <a:r>
              <a:rPr lang="en-US" altLang="en-US" sz="2000" dirty="0">
                <a:solidFill>
                  <a:srgbClr val="333333"/>
                </a:solidFill>
              </a:rPr>
              <a:t>The FDA has authorized marketing of a new device intended to be worn around the neck of athletes aged 13 years and older during sports activities to aid in the protection of the brain from the potential effects associated with repetitive sub-concussive head impacts. The non-invasive device is called the Q-Collar.</a:t>
            </a:r>
          </a:p>
          <a:p>
            <a:r>
              <a:rPr lang="en-US" altLang="en-US" sz="2000" dirty="0">
                <a:ea typeface="Calibri" panose="020F0502020204030204" pitchFamily="34" charset="0"/>
                <a:cs typeface="Times New Roman" panose="02020603050405020304" pitchFamily="18" charset="0"/>
              </a:rPr>
              <a:t>From a medical perspective, the NFHS SMAC consents to this device being worn by interscholastic athletes.</a:t>
            </a:r>
            <a:endParaRPr lang="en-US" altLang="en-US" sz="2000" dirty="0">
              <a:cs typeface="Calibri" panose="020F0502020204030204" pitchFamily="34" charset="0"/>
            </a:endParaRPr>
          </a:p>
          <a:p>
            <a:r>
              <a:rPr lang="en-US" altLang="en-US" sz="2000" dirty="0">
                <a:cs typeface="Calibri" panose="020F0502020204030204" pitchFamily="34" charset="0"/>
              </a:rPr>
              <a:t>The respective NFHS Rules Committees will determine </a:t>
            </a:r>
          </a:p>
          <a:p>
            <a:pPr marL="339725" indent="-339725">
              <a:buNone/>
            </a:pPr>
            <a:r>
              <a:rPr lang="en-US" altLang="en-US" sz="2000" dirty="0">
                <a:cs typeface="Calibri" panose="020F0502020204030204" pitchFamily="34" charset="0"/>
              </a:rPr>
              <a:t>      if the Q-Collar will be permissible based on sport-by-sport                                                                   risk assessments. Basketball does not have a rule that </a:t>
            </a:r>
          </a:p>
          <a:p>
            <a:pPr marL="339725" indent="-339725">
              <a:buNone/>
            </a:pPr>
            <a:r>
              <a:rPr lang="en-US" altLang="en-US" sz="2000" dirty="0">
                <a:cs typeface="Calibri" panose="020F0502020204030204" pitchFamily="34" charset="0"/>
              </a:rPr>
              <a:t>      prohibits the wearing of the Q-Collar during competition,                                                  therefore, it is permissible to wear during competition.</a:t>
            </a:r>
          </a:p>
        </p:txBody>
      </p:sp>
      <p:sp>
        <p:nvSpPr>
          <p:cNvPr id="4" name="Footer Placeholder 3">
            <a:extLst>
              <a:ext uri="{FF2B5EF4-FFF2-40B4-BE49-F238E27FC236}">
                <a16:creationId xmlns:a16="http://schemas.microsoft.com/office/drawing/2014/main" id="{F23FAA5D-2D96-439D-A908-AECCEC211ACC}"/>
              </a:ext>
            </a:extLst>
          </p:cNvPr>
          <p:cNvSpPr>
            <a:spLocks noGrp="1"/>
          </p:cNvSpPr>
          <p:nvPr>
            <p:ph type="ftr" sz="quarter" idx="11"/>
          </p:nvPr>
        </p:nvSpPr>
        <p:spPr/>
        <p:txBody>
          <a:bodyPr/>
          <a:lstStyle/>
          <a:p>
            <a:pPr defTabSz="685800" eaLnBrk="1" hangingPunct="1">
              <a:defRPr/>
            </a:pPr>
            <a:r>
              <a:rPr lang="en-US">
                <a:solidFill>
                  <a:srgbClr val="414B56"/>
                </a:solidFill>
              </a:rPr>
              <a:t>www.nfhs.org</a:t>
            </a:r>
          </a:p>
        </p:txBody>
      </p:sp>
      <p:pic>
        <p:nvPicPr>
          <p:cNvPr id="104453" name="Picture 2" descr="Innovations in Athletics: The top products of 2019 | Coach &amp; A.D.">
            <a:extLst>
              <a:ext uri="{FF2B5EF4-FFF2-40B4-BE49-F238E27FC236}">
                <a16:creationId xmlns:a16="http://schemas.microsoft.com/office/drawing/2014/main" id="{076D9D8F-E100-460D-A0A5-E74C3AEDDA7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99476" y="3980268"/>
            <a:ext cx="20066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1538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C752CB-F294-4A4C-A9DD-92C6873DC5E5}"/>
              </a:ext>
            </a:extLst>
          </p:cNvPr>
          <p:cNvSpPr>
            <a:spLocks noGrp="1"/>
          </p:cNvSpPr>
          <p:nvPr>
            <p:ph type="title"/>
          </p:nvPr>
        </p:nvSpPr>
        <p:spPr/>
        <p:txBody>
          <a:bodyPr/>
          <a:lstStyle/>
          <a:p>
            <a:pPr eaLnBrk="1" hangingPunct="1">
              <a:defRPr/>
            </a:pPr>
            <a:r>
              <a:rPr lang="en-US" sz="3600" dirty="0"/>
              <a:t>VISITING team jerseys</a:t>
            </a:r>
            <a:br>
              <a:rPr lang="en-US" sz="3600" dirty="0"/>
            </a:br>
            <a:r>
              <a:rPr lang="en-US" sz="3600" dirty="0"/>
              <a:t>gray color spectrum chart</a:t>
            </a:r>
          </a:p>
        </p:txBody>
      </p:sp>
      <p:sp>
        <p:nvSpPr>
          <p:cNvPr id="6" name="TextBox 5">
            <a:extLst>
              <a:ext uri="{FF2B5EF4-FFF2-40B4-BE49-F238E27FC236}">
                <a16:creationId xmlns:a16="http://schemas.microsoft.com/office/drawing/2014/main" id="{BD0723A0-F267-4396-85FC-D72AF258638B}"/>
              </a:ext>
            </a:extLst>
          </p:cNvPr>
          <p:cNvSpPr txBox="1"/>
          <p:nvPr/>
        </p:nvSpPr>
        <p:spPr>
          <a:xfrm>
            <a:off x="3402013" y="3732214"/>
            <a:ext cx="5948362" cy="300037"/>
          </a:xfrm>
          <a:prstGeom prst="rect">
            <a:avLst/>
          </a:prstGeom>
          <a:noFill/>
        </p:spPr>
        <p:txBody>
          <a:bodyPr wrap="square">
            <a:spAutoFit/>
          </a:bodyPr>
          <a:lstStyle/>
          <a:p>
            <a:pPr defTabSz="685800" eaLnBrk="1" hangingPunct="1">
              <a:defRPr/>
            </a:pPr>
            <a:r>
              <a:rPr lang="en-US" sz="1350" b="1" dirty="0">
                <a:solidFill>
                  <a:srgbClr val="D50032"/>
                </a:solidFill>
                <a:latin typeface="Calibri"/>
                <a:cs typeface="Arial" pitchFamily="34" charset="0"/>
              </a:rPr>
              <a:t>100%    90%      80%      70%      60%      50%      40%      30%      20%      10%       0%</a:t>
            </a:r>
          </a:p>
        </p:txBody>
      </p:sp>
      <p:pic>
        <p:nvPicPr>
          <p:cNvPr id="106501" name="Graphic 29">
            <a:extLst>
              <a:ext uri="{FF2B5EF4-FFF2-40B4-BE49-F238E27FC236}">
                <a16:creationId xmlns:a16="http://schemas.microsoft.com/office/drawing/2014/main" id="{38F3A173-4961-40D6-9EF6-CA72B1C004A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87726" y="4037013"/>
            <a:ext cx="5845175"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Star: 5 Points 30">
            <a:extLst>
              <a:ext uri="{FF2B5EF4-FFF2-40B4-BE49-F238E27FC236}">
                <a16:creationId xmlns:a16="http://schemas.microsoft.com/office/drawing/2014/main" id="{E19F2BA9-FAF8-4C7A-AD51-3F60473631DB}"/>
              </a:ext>
            </a:extLst>
          </p:cNvPr>
          <p:cNvSpPr/>
          <p:nvPr/>
        </p:nvSpPr>
        <p:spPr>
          <a:xfrm>
            <a:off x="5014913" y="4503738"/>
            <a:ext cx="469900" cy="469900"/>
          </a:xfrm>
          <a:prstGeom prst="star5">
            <a:avLst/>
          </a:prstGeom>
          <a:solidFill>
            <a:srgbClr val="D5003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hangingPunct="1">
              <a:defRPr/>
            </a:pPr>
            <a:endParaRPr lang="en-US" sz="1350">
              <a:solidFill>
                <a:prstClr val="white"/>
              </a:solidFill>
            </a:endParaRPr>
          </a:p>
        </p:txBody>
      </p:sp>
      <p:sp>
        <p:nvSpPr>
          <p:cNvPr id="8" name="TextBox 7">
            <a:extLst>
              <a:ext uri="{FF2B5EF4-FFF2-40B4-BE49-F238E27FC236}">
                <a16:creationId xmlns:a16="http://schemas.microsoft.com/office/drawing/2014/main" id="{1686DDC2-FDD6-41D6-8A36-E261E0CF0D82}"/>
              </a:ext>
            </a:extLst>
          </p:cNvPr>
          <p:cNvSpPr txBox="1"/>
          <p:nvPr/>
        </p:nvSpPr>
        <p:spPr>
          <a:xfrm>
            <a:off x="1940985" y="2098864"/>
            <a:ext cx="9067441" cy="1569660"/>
          </a:xfrm>
          <a:prstGeom prst="rect">
            <a:avLst/>
          </a:prstGeom>
          <a:noFill/>
        </p:spPr>
        <p:txBody>
          <a:bodyPr wrap="square">
            <a:spAutoFit/>
          </a:bodyPr>
          <a:lstStyle/>
          <a:p>
            <a:pPr marL="0" indent="0" eaLnBrk="1" hangingPunct="1">
              <a:buFont typeface="Wingdings" panose="05000000000000000000" pitchFamily="2" charset="2"/>
              <a:buNone/>
              <a:defRPr/>
            </a:pPr>
            <a:r>
              <a:rPr lang="en-US" sz="2400" dirty="0">
                <a:latin typeface="+mn-lt"/>
              </a:rPr>
              <a:t>Effective with the beginning of the 2021 Basketball Season, the color gray and/or any other light colors being used for an away jersey, must meet the 70% shading of the main color being used in the jersey in order for it to clearly contrast with white. </a:t>
            </a:r>
          </a:p>
        </p:txBody>
      </p:sp>
    </p:spTree>
    <p:extLst>
      <p:ext uri="{BB962C8B-B14F-4D97-AF65-F5344CB8AC3E}">
        <p14:creationId xmlns:p14="http://schemas.microsoft.com/office/powerpoint/2010/main" val="2180703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67102-3123-411E-91D7-107C02DA0553}"/>
              </a:ext>
            </a:extLst>
          </p:cNvPr>
          <p:cNvSpPr>
            <a:spLocks noGrp="1"/>
          </p:cNvSpPr>
          <p:nvPr>
            <p:ph type="title"/>
          </p:nvPr>
        </p:nvSpPr>
        <p:spPr/>
        <p:txBody>
          <a:bodyPr/>
          <a:lstStyle/>
          <a:p>
            <a:r>
              <a:rPr lang="en-US" dirty="0"/>
              <a:t>Three-person mechanics</a:t>
            </a:r>
          </a:p>
        </p:txBody>
      </p:sp>
      <p:sp>
        <p:nvSpPr>
          <p:cNvPr id="3" name="Text Placeholder 2">
            <a:extLst>
              <a:ext uri="{FF2B5EF4-FFF2-40B4-BE49-F238E27FC236}">
                <a16:creationId xmlns:a16="http://schemas.microsoft.com/office/drawing/2014/main" id="{7E0927A0-691C-4405-9272-B9A216A8A7C5}"/>
              </a:ext>
            </a:extLst>
          </p:cNvPr>
          <p:cNvSpPr>
            <a:spLocks noGrp="1"/>
          </p:cNvSpPr>
          <p:nvPr>
            <p:ph type="body" idx="1"/>
          </p:nvPr>
        </p:nvSpPr>
        <p:spPr/>
        <p:txBody>
          <a:bodyPr/>
          <a:lstStyle/>
          <a:p>
            <a:endParaRPr lang="en-US" altLang="en-US" dirty="0"/>
          </a:p>
          <a:p>
            <a:r>
              <a:rPr lang="en-US" altLang="en-US" dirty="0"/>
              <a:t>2021-22 Basketball Officials Manual</a:t>
            </a:r>
          </a:p>
          <a:p>
            <a:endParaRPr lang="en-US" dirty="0"/>
          </a:p>
        </p:txBody>
      </p:sp>
      <p:pic>
        <p:nvPicPr>
          <p:cNvPr id="4" name="Picture 3">
            <a:extLst>
              <a:ext uri="{FF2B5EF4-FFF2-40B4-BE49-F238E27FC236}">
                <a16:creationId xmlns:a16="http://schemas.microsoft.com/office/drawing/2014/main" id="{4CCEBBF9-4167-4139-871B-A52F239B95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3756991" cy="2822693"/>
          </a:xfrm>
          <a:prstGeom prst="rect">
            <a:avLst/>
          </a:prstGeom>
        </p:spPr>
      </p:pic>
      <p:pic>
        <p:nvPicPr>
          <p:cNvPr id="5" name="Picture 4">
            <a:extLst>
              <a:ext uri="{FF2B5EF4-FFF2-40B4-BE49-F238E27FC236}">
                <a16:creationId xmlns:a16="http://schemas.microsoft.com/office/drawing/2014/main" id="{EF70C369-19F4-497F-9D97-7888693B2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6989" y="0"/>
            <a:ext cx="4512367" cy="2822693"/>
          </a:xfrm>
          <a:prstGeom prst="rect">
            <a:avLst/>
          </a:prstGeom>
        </p:spPr>
      </p:pic>
      <p:pic>
        <p:nvPicPr>
          <p:cNvPr id="6" name="Picture 5">
            <a:extLst>
              <a:ext uri="{FF2B5EF4-FFF2-40B4-BE49-F238E27FC236}">
                <a16:creationId xmlns:a16="http://schemas.microsoft.com/office/drawing/2014/main" id="{E69AB966-0E73-41F3-B8C0-2E59830F78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69357" y="0"/>
            <a:ext cx="3922644" cy="2822693"/>
          </a:xfrm>
          <a:prstGeom prst="rect">
            <a:avLst/>
          </a:prstGeom>
        </p:spPr>
      </p:pic>
    </p:spTree>
    <p:extLst>
      <p:ext uri="{BB962C8B-B14F-4D97-AF65-F5344CB8AC3E}">
        <p14:creationId xmlns:p14="http://schemas.microsoft.com/office/powerpoint/2010/main" val="2617901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4518E-D941-46AA-9712-C2D9112045AA}"/>
              </a:ext>
            </a:extLst>
          </p:cNvPr>
          <p:cNvSpPr>
            <a:spLocks noGrp="1"/>
          </p:cNvSpPr>
          <p:nvPr>
            <p:ph type="title"/>
          </p:nvPr>
        </p:nvSpPr>
        <p:spPr/>
        <p:txBody>
          <a:bodyPr/>
          <a:lstStyle/>
          <a:p>
            <a:r>
              <a:rPr lang="en-US" dirty="0"/>
              <a:t>Presentation topics</a:t>
            </a:r>
          </a:p>
        </p:txBody>
      </p:sp>
      <p:sp>
        <p:nvSpPr>
          <p:cNvPr id="3" name="Content Placeholder 2">
            <a:extLst>
              <a:ext uri="{FF2B5EF4-FFF2-40B4-BE49-F238E27FC236}">
                <a16:creationId xmlns:a16="http://schemas.microsoft.com/office/drawing/2014/main" id="{D4FC218F-C26E-4464-9A1D-058EC2186A25}"/>
              </a:ext>
            </a:extLst>
          </p:cNvPr>
          <p:cNvSpPr>
            <a:spLocks noGrp="1"/>
          </p:cNvSpPr>
          <p:nvPr>
            <p:ph idx="1"/>
          </p:nvPr>
        </p:nvSpPr>
        <p:spPr/>
        <p:txBody>
          <a:bodyPr/>
          <a:lstStyle/>
          <a:p>
            <a:pPr eaLnBrk="1" hangingPunct="1"/>
            <a:r>
              <a:rPr lang="en-US" altLang="en-US" dirty="0"/>
              <a:t>Part 1 – Officiating Principles</a:t>
            </a:r>
          </a:p>
          <a:p>
            <a:pPr eaLnBrk="1" hangingPunct="1"/>
            <a:r>
              <a:rPr lang="en-US" altLang="en-US" dirty="0"/>
              <a:t>Part 2 – Terminology</a:t>
            </a:r>
          </a:p>
          <a:p>
            <a:pPr eaLnBrk="1" hangingPunct="1"/>
            <a:r>
              <a:rPr lang="en-US" altLang="en-US" dirty="0"/>
              <a:t>Part 3 – Signals</a:t>
            </a:r>
          </a:p>
          <a:p>
            <a:pPr eaLnBrk="1" hangingPunct="1"/>
            <a:r>
              <a:rPr lang="en-US" altLang="en-US" dirty="0"/>
              <a:t>Part 4 – Game Procedures for a </a:t>
            </a:r>
          </a:p>
          <a:p>
            <a:pPr marL="0" indent="0" eaLnBrk="1" hangingPunct="1">
              <a:buNone/>
            </a:pPr>
            <a:r>
              <a:rPr lang="en-US" altLang="en-US" dirty="0"/>
              <a:t>     Crew of Two Officials</a:t>
            </a:r>
          </a:p>
          <a:p>
            <a:pPr eaLnBrk="1" hangingPunct="1"/>
            <a:r>
              <a:rPr lang="en-US" altLang="en-US" dirty="0"/>
              <a:t>Part 5 – Game Procedures for a </a:t>
            </a:r>
          </a:p>
          <a:p>
            <a:pPr marL="0" indent="0" eaLnBrk="1" hangingPunct="1">
              <a:buNone/>
            </a:pPr>
            <a:r>
              <a:rPr lang="en-US" altLang="en-US" dirty="0"/>
              <a:t>     Crew of Three Officials</a:t>
            </a:r>
          </a:p>
          <a:p>
            <a:endParaRPr lang="en-US" dirty="0"/>
          </a:p>
        </p:txBody>
      </p:sp>
      <p:sp>
        <p:nvSpPr>
          <p:cNvPr id="4" name="Footer Placeholder 3">
            <a:extLst>
              <a:ext uri="{FF2B5EF4-FFF2-40B4-BE49-F238E27FC236}">
                <a16:creationId xmlns:a16="http://schemas.microsoft.com/office/drawing/2014/main" id="{14B4053C-F367-4857-BC84-A597A4969055}"/>
              </a:ext>
            </a:extLst>
          </p:cNvPr>
          <p:cNvSpPr>
            <a:spLocks noGrp="1"/>
          </p:cNvSpPr>
          <p:nvPr>
            <p:ph type="ftr" sz="quarter" idx="11"/>
          </p:nvPr>
        </p:nvSpPr>
        <p:spPr/>
        <p:txBody>
          <a:bodyPr/>
          <a:lstStyle/>
          <a:p>
            <a:pPr>
              <a:defRPr/>
            </a:pPr>
            <a:r>
              <a:rPr lang="en-US"/>
              <a:t>www.nfhs.org</a:t>
            </a:r>
          </a:p>
        </p:txBody>
      </p:sp>
      <p:pic>
        <p:nvPicPr>
          <p:cNvPr id="5" name="Picture 4">
            <a:extLst>
              <a:ext uri="{FF2B5EF4-FFF2-40B4-BE49-F238E27FC236}">
                <a16:creationId xmlns:a16="http://schemas.microsoft.com/office/drawing/2014/main" id="{63638BA0-ABEC-477F-AB3B-075F9F5A9C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4308" y="1989140"/>
            <a:ext cx="4793743" cy="4014096"/>
          </a:xfrm>
          <a:prstGeom prst="rect">
            <a:avLst/>
          </a:prstGeom>
        </p:spPr>
      </p:pic>
    </p:spTree>
    <p:extLst>
      <p:ext uri="{BB962C8B-B14F-4D97-AF65-F5344CB8AC3E}">
        <p14:creationId xmlns:p14="http://schemas.microsoft.com/office/powerpoint/2010/main" val="2535859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4BBBC-6A79-4FF6-9506-BE12FF9FA9DD}"/>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14FF1DF5-4390-42E6-9BA5-9ED35ED6BD4E}"/>
              </a:ext>
            </a:extLst>
          </p:cNvPr>
          <p:cNvSpPr>
            <a:spLocks noGrp="1"/>
          </p:cNvSpPr>
          <p:nvPr>
            <p:ph idx="1"/>
          </p:nvPr>
        </p:nvSpPr>
        <p:spPr/>
        <p:txBody>
          <a:bodyPr/>
          <a:lstStyle/>
          <a:p>
            <a:pPr eaLnBrk="1" hangingPunct="1"/>
            <a:r>
              <a:rPr lang="en-US" altLang="en-US" b="1" dirty="0"/>
              <a:t>Ball Side: </a:t>
            </a:r>
            <a:r>
              <a:rPr lang="en-US" altLang="en-US" dirty="0"/>
              <a:t>The location of the ball in the normal frontcourt offensive alignment of a team. In dividing the court down the middle, (using the basket as a center point), end line to end line. The side of the court where the ball is located is ball side.</a:t>
            </a:r>
            <a:endParaRPr lang="en-US" altLang="en-US" b="1" i="1" dirty="0"/>
          </a:p>
          <a:p>
            <a:pPr eaLnBrk="1" hangingPunct="1"/>
            <a:r>
              <a:rPr lang="en-US" altLang="en-US" b="1" dirty="0"/>
              <a:t>Bump and Run:</a:t>
            </a:r>
            <a:r>
              <a:rPr lang="en-US" altLang="en-US" dirty="0"/>
              <a:t> A technique when one official “bumps” another official out of his/her current position and the vacating official “runs” down into a new position.</a:t>
            </a:r>
            <a:endParaRPr lang="en-US" altLang="en-US" b="1" i="1" dirty="0"/>
          </a:p>
          <a:p>
            <a:pPr eaLnBrk="1" hangingPunct="1"/>
            <a:r>
              <a:rPr lang="en-US" altLang="en-US" b="1" dirty="0"/>
              <a:t>Center Official: </a:t>
            </a:r>
            <a:r>
              <a:rPr lang="en-US" altLang="en-US" dirty="0"/>
              <a:t>The outside official who is in the off-ball position, midway between a step below the free-throw line extended and the top of the circle. The Center official may be table side or opposite side</a:t>
            </a:r>
            <a:r>
              <a:rPr lang="en-US" altLang="en-US" sz="2800" dirty="0"/>
              <a:t>.</a:t>
            </a:r>
            <a:endParaRPr lang="en-US" altLang="en-US" sz="2800" b="1" i="1" dirty="0"/>
          </a:p>
          <a:p>
            <a:endParaRPr lang="en-US" dirty="0"/>
          </a:p>
        </p:txBody>
      </p:sp>
      <p:sp>
        <p:nvSpPr>
          <p:cNvPr id="4" name="Footer Placeholder 3">
            <a:extLst>
              <a:ext uri="{FF2B5EF4-FFF2-40B4-BE49-F238E27FC236}">
                <a16:creationId xmlns:a16="http://schemas.microsoft.com/office/drawing/2014/main" id="{891D5108-308A-4D6B-86EF-81A3292C70E1}"/>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862854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81B1B-1A22-4643-9B98-4689E28D8055}"/>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E68178FF-32D7-4D29-A7ED-3B192A923EED}"/>
              </a:ext>
            </a:extLst>
          </p:cNvPr>
          <p:cNvSpPr>
            <a:spLocks noGrp="1"/>
          </p:cNvSpPr>
          <p:nvPr>
            <p:ph idx="1"/>
          </p:nvPr>
        </p:nvSpPr>
        <p:spPr/>
        <p:txBody>
          <a:bodyPr/>
          <a:lstStyle/>
          <a:p>
            <a:pPr eaLnBrk="1" hangingPunct="1"/>
            <a:r>
              <a:rPr lang="en-US" altLang="en-US" b="1" dirty="0"/>
              <a:t>Close Down:</a:t>
            </a:r>
            <a:r>
              <a:rPr lang="en-US" altLang="en-US" dirty="0"/>
              <a:t> Movement of an official (a step or two) related to movement of the ball. The Trail and Center close down toward the end line; the Lead closes down toward the nearest lane line extended.</a:t>
            </a:r>
            <a:endParaRPr lang="en-US" altLang="en-US" b="1" i="1" dirty="0"/>
          </a:p>
          <a:p>
            <a:pPr eaLnBrk="1" hangingPunct="1"/>
            <a:r>
              <a:rPr lang="en-US" altLang="en-US" b="1" dirty="0"/>
              <a:t>Lead Official:</a:t>
            </a:r>
            <a:r>
              <a:rPr lang="en-US" altLang="en-US" dirty="0"/>
              <a:t> The official positioned along and off the end line. The Lead official may be table side or opposite the table, but will be on the same side of the court as the Trail.</a:t>
            </a:r>
            <a:endParaRPr lang="en-US" altLang="en-US" b="1" i="1" dirty="0"/>
          </a:p>
          <a:p>
            <a:pPr eaLnBrk="1" hangingPunct="1"/>
            <a:r>
              <a:rPr lang="en-US" altLang="en-US" b="1" dirty="0"/>
              <a:t>Move to Improve: </a:t>
            </a:r>
            <a:r>
              <a:rPr lang="en-US" altLang="en-US" dirty="0"/>
              <a:t>A technique that means to “move your feet” in order to “improve your angle” on the play. Helps to eliminate being “straight-lined.”</a:t>
            </a:r>
          </a:p>
          <a:p>
            <a:endParaRPr lang="en-US" dirty="0"/>
          </a:p>
        </p:txBody>
      </p:sp>
      <p:sp>
        <p:nvSpPr>
          <p:cNvPr id="4" name="Footer Placeholder 3">
            <a:extLst>
              <a:ext uri="{FF2B5EF4-FFF2-40B4-BE49-F238E27FC236}">
                <a16:creationId xmlns:a16="http://schemas.microsoft.com/office/drawing/2014/main" id="{2E60586F-8784-4AB2-9D5B-AB808615A8A5}"/>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803425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C001C-45C9-46A1-9DFF-6DB76EA5D59D}"/>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251AA4F5-DC2E-48FC-B8F2-C5A244B04A74}"/>
              </a:ext>
            </a:extLst>
          </p:cNvPr>
          <p:cNvSpPr>
            <a:spLocks noGrp="1"/>
          </p:cNvSpPr>
          <p:nvPr>
            <p:ph idx="1"/>
          </p:nvPr>
        </p:nvSpPr>
        <p:spPr/>
        <p:txBody>
          <a:bodyPr/>
          <a:lstStyle/>
          <a:p>
            <a:pPr eaLnBrk="1" hangingPunct="1"/>
            <a:r>
              <a:rPr lang="en-US" altLang="en-US" b="1" dirty="0"/>
              <a:t>Opposite Side:</a:t>
            </a:r>
            <a:r>
              <a:rPr lang="en-US" altLang="en-US" dirty="0"/>
              <a:t> The side of court opposite the table side.</a:t>
            </a:r>
            <a:endParaRPr lang="en-US" altLang="en-US" b="1" i="1" dirty="0"/>
          </a:p>
          <a:p>
            <a:pPr eaLnBrk="1" hangingPunct="1"/>
            <a:r>
              <a:rPr lang="en-US" altLang="en-US" b="1" dirty="0"/>
              <a:t>Primary Coverage Area (PCA):</a:t>
            </a:r>
            <a:r>
              <a:rPr lang="en-US" altLang="en-US" dirty="0"/>
              <a:t> Area of responsibility for each official. PCA is determined by ball location.</a:t>
            </a:r>
            <a:endParaRPr lang="en-US" altLang="en-US" b="1" i="1" dirty="0"/>
          </a:p>
          <a:p>
            <a:pPr eaLnBrk="1" hangingPunct="1"/>
            <a:r>
              <a:rPr lang="en-US" altLang="en-US" b="1" dirty="0"/>
              <a:t>Rotation: </a:t>
            </a:r>
            <a:r>
              <a:rPr lang="en-US" altLang="en-US" dirty="0"/>
              <a:t>A live-ball situation, whereby the location of the ball keys a change in coverage for the officials. This is implemented when the Lead official moves to ball side dictating a change of position by the Center and Trail officials. The Lead should not rotate until all three officials are in the frontcourt.</a:t>
            </a:r>
          </a:p>
          <a:p>
            <a:endParaRPr lang="en-US" dirty="0"/>
          </a:p>
        </p:txBody>
      </p:sp>
      <p:sp>
        <p:nvSpPr>
          <p:cNvPr id="4" name="Footer Placeholder 3">
            <a:extLst>
              <a:ext uri="{FF2B5EF4-FFF2-40B4-BE49-F238E27FC236}">
                <a16:creationId xmlns:a16="http://schemas.microsoft.com/office/drawing/2014/main" id="{46097D90-08FC-453F-A764-4C9C5B677E1A}"/>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880463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CCFCC-F6BD-491A-8B49-637FA0CC40AA}"/>
              </a:ext>
            </a:extLst>
          </p:cNvPr>
          <p:cNvSpPr>
            <a:spLocks noGrp="1"/>
          </p:cNvSpPr>
          <p:nvPr>
            <p:ph type="title"/>
          </p:nvPr>
        </p:nvSpPr>
        <p:spPr/>
        <p:txBody>
          <a:bodyPr/>
          <a:lstStyle/>
          <a:p>
            <a:r>
              <a:rPr lang="en-US" dirty="0"/>
              <a:t>Mechanic changes</a:t>
            </a:r>
          </a:p>
        </p:txBody>
      </p:sp>
      <p:sp>
        <p:nvSpPr>
          <p:cNvPr id="3" name="Text Placeholder 2">
            <a:extLst>
              <a:ext uri="{FF2B5EF4-FFF2-40B4-BE49-F238E27FC236}">
                <a16:creationId xmlns:a16="http://schemas.microsoft.com/office/drawing/2014/main" id="{D6072D96-2D29-4C13-BD07-3A1B36E7EB7E}"/>
              </a:ext>
            </a:extLst>
          </p:cNvPr>
          <p:cNvSpPr>
            <a:spLocks noGrp="1"/>
          </p:cNvSpPr>
          <p:nvPr>
            <p:ph type="body" idx="1"/>
          </p:nvPr>
        </p:nvSpPr>
        <p:spPr/>
        <p:txBody>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2021-23 Basketball Officials Manual Update</a:t>
            </a:r>
          </a:p>
          <a:p>
            <a:endParaRPr lang="en-US" dirty="0"/>
          </a:p>
        </p:txBody>
      </p:sp>
      <p:pic>
        <p:nvPicPr>
          <p:cNvPr id="4" name="Picture 3">
            <a:extLst>
              <a:ext uri="{FF2B5EF4-FFF2-40B4-BE49-F238E27FC236}">
                <a16:creationId xmlns:a16="http://schemas.microsoft.com/office/drawing/2014/main" id="{4987D2EA-8EBA-40AD-BCF7-F6C8749876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459560" cy="2812774"/>
          </a:xfrm>
          <a:prstGeom prst="rect">
            <a:avLst/>
          </a:prstGeom>
        </p:spPr>
      </p:pic>
      <p:pic>
        <p:nvPicPr>
          <p:cNvPr id="5" name="Picture 4">
            <a:extLst>
              <a:ext uri="{FF2B5EF4-FFF2-40B4-BE49-F238E27FC236}">
                <a16:creationId xmlns:a16="http://schemas.microsoft.com/office/drawing/2014/main" id="{4039923A-4021-4DF0-B09B-E3F27B2858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59560" y="2"/>
            <a:ext cx="2891543" cy="2812772"/>
          </a:xfrm>
          <a:prstGeom prst="rect">
            <a:avLst/>
          </a:prstGeom>
        </p:spPr>
      </p:pic>
      <p:pic>
        <p:nvPicPr>
          <p:cNvPr id="6" name="Picture 5">
            <a:extLst>
              <a:ext uri="{FF2B5EF4-FFF2-40B4-BE49-F238E27FC236}">
                <a16:creationId xmlns:a16="http://schemas.microsoft.com/office/drawing/2014/main" id="{2E7FAF96-6429-469D-90F8-D0DF2C260F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1531" y="0"/>
            <a:ext cx="2992744" cy="2812773"/>
          </a:xfrm>
          <a:prstGeom prst="rect">
            <a:avLst/>
          </a:prstGeom>
        </p:spPr>
      </p:pic>
      <p:pic>
        <p:nvPicPr>
          <p:cNvPr id="7" name="Picture 6">
            <a:extLst>
              <a:ext uri="{FF2B5EF4-FFF2-40B4-BE49-F238E27FC236}">
                <a16:creationId xmlns:a16="http://schemas.microsoft.com/office/drawing/2014/main" id="{496EDFAA-6EA8-4459-B2D0-E8D07DCF48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74275" y="1"/>
            <a:ext cx="2917725" cy="2812774"/>
          </a:xfrm>
          <a:prstGeom prst="rect">
            <a:avLst/>
          </a:prstGeom>
        </p:spPr>
      </p:pic>
    </p:spTree>
    <p:extLst>
      <p:ext uri="{BB962C8B-B14F-4D97-AF65-F5344CB8AC3E}">
        <p14:creationId xmlns:p14="http://schemas.microsoft.com/office/powerpoint/2010/main" val="54416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B427-5F46-4F79-B7C6-159A8AA8E756}"/>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4DF8C736-C0DB-43B4-9DEC-63F81C15859F}"/>
              </a:ext>
            </a:extLst>
          </p:cNvPr>
          <p:cNvSpPr>
            <a:spLocks noGrp="1"/>
          </p:cNvSpPr>
          <p:nvPr>
            <p:ph idx="1"/>
          </p:nvPr>
        </p:nvSpPr>
        <p:spPr/>
        <p:txBody>
          <a:bodyPr/>
          <a:lstStyle/>
          <a:p>
            <a:pPr eaLnBrk="1" hangingPunct="1"/>
            <a:r>
              <a:rPr lang="en-US" altLang="en-US" b="1" dirty="0"/>
              <a:t>Straight-Line:</a:t>
            </a:r>
            <a:r>
              <a:rPr lang="en-US" altLang="en-US" dirty="0"/>
              <a:t> Refers to a situation that occurs when an official allows his/her vision to be obstructed by a player or players; having to look through a player instead of in between players. When a straight-line occurs, the official is not able to accurately see playing action. The situation is also known as getting “stacked.”</a:t>
            </a:r>
            <a:endParaRPr lang="en-US" altLang="en-US" b="1" i="1" dirty="0"/>
          </a:p>
          <a:p>
            <a:pPr eaLnBrk="1" hangingPunct="1"/>
            <a:r>
              <a:rPr lang="en-US" altLang="en-US" b="1" dirty="0"/>
              <a:t>Strong Side:</a:t>
            </a:r>
            <a:r>
              <a:rPr lang="en-US" altLang="en-US" dirty="0"/>
              <a:t> Side of the court determined by the location of Lead official.</a:t>
            </a:r>
            <a:endParaRPr lang="en-US" altLang="en-US" b="1" i="1" dirty="0"/>
          </a:p>
          <a:p>
            <a:endParaRPr lang="en-US" dirty="0"/>
          </a:p>
        </p:txBody>
      </p:sp>
      <p:sp>
        <p:nvSpPr>
          <p:cNvPr id="4" name="Footer Placeholder 3">
            <a:extLst>
              <a:ext uri="{FF2B5EF4-FFF2-40B4-BE49-F238E27FC236}">
                <a16:creationId xmlns:a16="http://schemas.microsoft.com/office/drawing/2014/main" id="{7456130D-EF74-4104-9780-66CFC6561DE4}"/>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029939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06714-1D9C-42E6-8F0A-E4306152FC74}"/>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76C98C56-FFB6-4B4F-A7C7-0BF6524F320F}"/>
              </a:ext>
            </a:extLst>
          </p:cNvPr>
          <p:cNvSpPr>
            <a:spLocks noGrp="1"/>
          </p:cNvSpPr>
          <p:nvPr>
            <p:ph idx="1"/>
          </p:nvPr>
        </p:nvSpPr>
        <p:spPr/>
        <p:txBody>
          <a:bodyPr/>
          <a:lstStyle/>
          <a:p>
            <a:pPr eaLnBrk="1" hangingPunct="1"/>
            <a:r>
              <a:rPr lang="en-US" altLang="en-US" b="1" dirty="0"/>
              <a:t>Switch: </a:t>
            </a:r>
            <a:r>
              <a:rPr lang="en-US" altLang="en-US" dirty="0"/>
              <a:t>A dead-ball situation created by an official who calls a violation or foul. After a violation is called or a foul is reported to the table, there may be a change in position of the officials. The switch will normally involve the calling official moving to a new position on the court.</a:t>
            </a:r>
          </a:p>
          <a:p>
            <a:pPr eaLnBrk="1" hangingPunct="1"/>
            <a:r>
              <a:rPr lang="en-US" altLang="en-US" b="1" dirty="0"/>
              <a:t>Table Side:</a:t>
            </a:r>
            <a:r>
              <a:rPr lang="en-US" altLang="en-US" dirty="0"/>
              <a:t> The side of the court where the scorer’s and timer’s table is located.</a:t>
            </a:r>
            <a:endParaRPr lang="en-US" altLang="en-US" b="1" i="1" dirty="0"/>
          </a:p>
          <a:p>
            <a:pPr eaLnBrk="1" hangingPunct="1"/>
            <a:r>
              <a:rPr lang="en-US" altLang="en-US" b="1" dirty="0"/>
              <a:t>Trail Official:</a:t>
            </a:r>
            <a:r>
              <a:rPr lang="en-US" altLang="en-US" dirty="0"/>
              <a:t> The outside official positioned nearest the division line, approximately 28 feet from the end line (near the top of the three-point arc). The Trail official may be table side or opposite side, but will be on the same side of the court as the Lead.</a:t>
            </a:r>
            <a:endParaRPr lang="en-US" altLang="en-US" b="1" i="1" dirty="0"/>
          </a:p>
          <a:p>
            <a:endParaRPr lang="en-US" dirty="0"/>
          </a:p>
        </p:txBody>
      </p:sp>
      <p:sp>
        <p:nvSpPr>
          <p:cNvPr id="4" name="Footer Placeholder 3">
            <a:extLst>
              <a:ext uri="{FF2B5EF4-FFF2-40B4-BE49-F238E27FC236}">
                <a16:creationId xmlns:a16="http://schemas.microsoft.com/office/drawing/2014/main" id="{10493EE3-B152-4EF4-93F1-461C484E9A29}"/>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514119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48BC2-69BB-4D54-B597-ED6E967492A4}"/>
              </a:ext>
            </a:extLst>
          </p:cNvPr>
          <p:cNvSpPr>
            <a:spLocks noGrp="1"/>
          </p:cNvSpPr>
          <p:nvPr>
            <p:ph type="title"/>
          </p:nvPr>
        </p:nvSpPr>
        <p:spPr/>
        <p:txBody>
          <a:bodyPr/>
          <a:lstStyle/>
          <a:p>
            <a:r>
              <a:rPr lang="en-US" dirty="0"/>
              <a:t>terminology</a:t>
            </a:r>
          </a:p>
        </p:txBody>
      </p:sp>
      <p:sp>
        <p:nvSpPr>
          <p:cNvPr id="3" name="Content Placeholder 2">
            <a:extLst>
              <a:ext uri="{FF2B5EF4-FFF2-40B4-BE49-F238E27FC236}">
                <a16:creationId xmlns:a16="http://schemas.microsoft.com/office/drawing/2014/main" id="{1A0CD3AE-A24F-457D-9487-3644EEB1B03A}"/>
              </a:ext>
            </a:extLst>
          </p:cNvPr>
          <p:cNvSpPr>
            <a:spLocks noGrp="1"/>
          </p:cNvSpPr>
          <p:nvPr>
            <p:ph idx="1"/>
          </p:nvPr>
        </p:nvSpPr>
        <p:spPr/>
        <p:txBody>
          <a:bodyPr/>
          <a:lstStyle/>
          <a:p>
            <a:pPr eaLnBrk="1" hangingPunct="1"/>
            <a:r>
              <a:rPr lang="en-US" altLang="en-US" b="1" dirty="0"/>
              <a:t>Weak Side:</a:t>
            </a:r>
            <a:r>
              <a:rPr lang="en-US" altLang="en-US" dirty="0"/>
              <a:t> The side of the court opposite the Lead official; the Center’s side of the court.</a:t>
            </a:r>
          </a:p>
          <a:p>
            <a:pPr eaLnBrk="1" hangingPunct="1"/>
            <a:endParaRPr lang="en-US" altLang="en-US" b="1" i="1" dirty="0"/>
          </a:p>
          <a:p>
            <a:pPr eaLnBrk="1" hangingPunct="1"/>
            <a:r>
              <a:rPr lang="en-US" altLang="en-US" b="1" dirty="0"/>
              <a:t>Wide Triangle: </a:t>
            </a:r>
            <a:r>
              <a:rPr lang="en-US" altLang="en-US" dirty="0"/>
              <a:t>All three officials forming the geometric shape of a wide triangle; keeping all players and activity within the triangle.</a:t>
            </a:r>
          </a:p>
          <a:p>
            <a:endParaRPr lang="en-US" dirty="0"/>
          </a:p>
        </p:txBody>
      </p:sp>
      <p:sp>
        <p:nvSpPr>
          <p:cNvPr id="4" name="Footer Placeholder 3">
            <a:extLst>
              <a:ext uri="{FF2B5EF4-FFF2-40B4-BE49-F238E27FC236}">
                <a16:creationId xmlns:a16="http://schemas.microsoft.com/office/drawing/2014/main" id="{2DB840AD-9396-411E-8BBE-9A877941726C}"/>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310700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5FF14-AEF9-4CD9-AA72-9177A479803D}"/>
              </a:ext>
            </a:extLst>
          </p:cNvPr>
          <p:cNvSpPr>
            <a:spLocks noGrp="1"/>
          </p:cNvSpPr>
          <p:nvPr>
            <p:ph type="title"/>
          </p:nvPr>
        </p:nvSpPr>
        <p:spPr/>
        <p:txBody>
          <a:bodyPr/>
          <a:lstStyle/>
          <a:p>
            <a:r>
              <a:rPr lang="en-US" altLang="en-US" dirty="0"/>
              <a:t>Pregame Positions</a:t>
            </a:r>
            <a:endParaRPr lang="en-US" dirty="0"/>
          </a:p>
        </p:txBody>
      </p:sp>
      <p:sp>
        <p:nvSpPr>
          <p:cNvPr id="3" name="Content Placeholder 2">
            <a:extLst>
              <a:ext uri="{FF2B5EF4-FFF2-40B4-BE49-F238E27FC236}">
                <a16:creationId xmlns:a16="http://schemas.microsoft.com/office/drawing/2014/main" id="{5EBEC965-17F9-4C17-80E2-1F47C4DCAEF3}"/>
              </a:ext>
            </a:extLst>
          </p:cNvPr>
          <p:cNvSpPr>
            <a:spLocks noGrp="1"/>
          </p:cNvSpPr>
          <p:nvPr>
            <p:ph idx="1"/>
          </p:nvPr>
        </p:nvSpPr>
        <p:spPr/>
        <p:txBody>
          <a:bodyPr/>
          <a:lstStyle/>
          <a:p>
            <a:pPr eaLnBrk="1" hangingPunct="1">
              <a:buFont typeface="Wingdings" panose="05000000000000000000" pitchFamily="2" charset="2"/>
              <a:buNone/>
            </a:pPr>
            <a:r>
              <a:rPr lang="en-US" altLang="en-US" dirty="0"/>
              <a:t>			U1 observes home team warm-up</a:t>
            </a:r>
          </a:p>
          <a:p>
            <a:pPr eaLnBrk="1" hangingPunct="1">
              <a:buFont typeface="Wingdings" panose="05000000000000000000" pitchFamily="2" charset="2"/>
              <a:buNone/>
            </a:pPr>
            <a:r>
              <a:rPr lang="en-US" altLang="en-US" dirty="0"/>
              <a:t>			U2 observes visiting team warm-up</a:t>
            </a:r>
          </a:p>
          <a:p>
            <a:pPr eaLnBrk="1" hangingPunct="1">
              <a:buFont typeface="Wingdings" panose="05000000000000000000" pitchFamily="2" charset="2"/>
              <a:buNone/>
            </a:pPr>
            <a:endParaRPr lang="en-US" dirty="0"/>
          </a:p>
        </p:txBody>
      </p:sp>
      <p:sp>
        <p:nvSpPr>
          <p:cNvPr id="4" name="Footer Placeholder 3">
            <a:extLst>
              <a:ext uri="{FF2B5EF4-FFF2-40B4-BE49-F238E27FC236}">
                <a16:creationId xmlns:a16="http://schemas.microsoft.com/office/drawing/2014/main" id="{706D4A2B-3E3E-49E8-8CF1-703BA5C1EE06}"/>
              </a:ext>
            </a:extLst>
          </p:cNvPr>
          <p:cNvSpPr>
            <a:spLocks noGrp="1"/>
          </p:cNvSpPr>
          <p:nvPr>
            <p:ph type="ftr" sz="quarter" idx="11"/>
          </p:nvPr>
        </p:nvSpPr>
        <p:spPr/>
        <p:txBody>
          <a:bodyPr/>
          <a:lstStyle/>
          <a:p>
            <a:pPr>
              <a:defRPr/>
            </a:pPr>
            <a:r>
              <a:rPr lang="en-US"/>
              <a:t>www.nfhs.org</a:t>
            </a:r>
          </a:p>
        </p:txBody>
      </p:sp>
      <p:pic>
        <p:nvPicPr>
          <p:cNvPr id="5" name="Picture 9" descr="color - pregame positions2">
            <a:extLst>
              <a:ext uri="{FF2B5EF4-FFF2-40B4-BE49-F238E27FC236}">
                <a16:creationId xmlns:a16="http://schemas.microsoft.com/office/drawing/2014/main" id="{9358DD4B-0BD9-4061-B4DB-8764D186693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1643" y="2943225"/>
            <a:ext cx="5715000"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0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182DD-9936-4832-A433-953920F97554}"/>
              </a:ext>
            </a:extLst>
          </p:cNvPr>
          <p:cNvSpPr>
            <a:spLocks noGrp="1"/>
          </p:cNvSpPr>
          <p:nvPr>
            <p:ph type="title"/>
          </p:nvPr>
        </p:nvSpPr>
        <p:spPr/>
        <p:txBody>
          <a:bodyPr/>
          <a:lstStyle/>
          <a:p>
            <a:r>
              <a:rPr lang="en-US" altLang="en-US" dirty="0"/>
              <a:t>Jump Ball</a:t>
            </a:r>
            <a:endParaRPr lang="en-US" dirty="0"/>
          </a:p>
        </p:txBody>
      </p:sp>
      <p:pic>
        <p:nvPicPr>
          <p:cNvPr id="5" name="Picture 8" descr="color - jump ball">
            <a:extLst>
              <a:ext uri="{FF2B5EF4-FFF2-40B4-BE49-F238E27FC236}">
                <a16:creationId xmlns:a16="http://schemas.microsoft.com/office/drawing/2014/main" id="{1D90C51E-2584-4202-9A96-FCC195B7BE93}"/>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1940985" y="2364345"/>
            <a:ext cx="5267890" cy="3219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33DB12B4-65AD-4164-8F32-77C90E6A2D7F}"/>
              </a:ext>
            </a:extLst>
          </p:cNvPr>
          <p:cNvSpPr>
            <a:spLocks noGrp="1"/>
          </p:cNvSpPr>
          <p:nvPr>
            <p:ph type="ftr" sz="quarter" idx="11"/>
          </p:nvPr>
        </p:nvSpPr>
        <p:spPr/>
        <p:txBody>
          <a:bodyPr/>
          <a:lstStyle/>
          <a:p>
            <a:pPr>
              <a:defRPr/>
            </a:pPr>
            <a:r>
              <a:rPr lang="en-US"/>
              <a:t>www.nfhs.org</a:t>
            </a:r>
          </a:p>
        </p:txBody>
      </p:sp>
      <p:sp>
        <p:nvSpPr>
          <p:cNvPr id="7" name="TextBox 6">
            <a:extLst>
              <a:ext uri="{FF2B5EF4-FFF2-40B4-BE49-F238E27FC236}">
                <a16:creationId xmlns:a16="http://schemas.microsoft.com/office/drawing/2014/main" id="{BBFFDCA5-9B61-491A-AF68-C15757BB921A}"/>
              </a:ext>
            </a:extLst>
          </p:cNvPr>
          <p:cNvSpPr txBox="1"/>
          <p:nvPr/>
        </p:nvSpPr>
        <p:spPr>
          <a:xfrm>
            <a:off x="7787425" y="2454965"/>
            <a:ext cx="3707296" cy="3416320"/>
          </a:xfrm>
          <a:prstGeom prst="rect">
            <a:avLst/>
          </a:prstGeom>
          <a:noFill/>
        </p:spPr>
        <p:txBody>
          <a:bodyPr wrap="square">
            <a:spAutoFit/>
          </a:bodyPr>
          <a:lstStyle/>
          <a:p>
            <a:pPr marL="342900" indent="-342900">
              <a:buFont typeface="Wingdings" panose="05000000000000000000" pitchFamily="2" charset="2"/>
              <a:buChar char="§"/>
            </a:pPr>
            <a:r>
              <a:rPr lang="en-US" sz="2400" dirty="0">
                <a:latin typeface="+mn-lt"/>
              </a:rPr>
              <a:t>U1 chops clock – watches jumpers</a:t>
            </a:r>
          </a:p>
          <a:p>
            <a:endParaRPr lang="en-US" sz="2400" dirty="0">
              <a:latin typeface="+mn-lt"/>
            </a:endParaRPr>
          </a:p>
          <a:p>
            <a:pPr marL="342900" indent="-342900">
              <a:buFont typeface="Wingdings" panose="05000000000000000000" pitchFamily="2" charset="2"/>
              <a:buChar char="§"/>
            </a:pPr>
            <a:r>
              <a:rPr lang="en-US" sz="2400" dirty="0">
                <a:latin typeface="+mn-lt"/>
              </a:rPr>
              <a:t>U2 watches eight non-jumpers</a:t>
            </a:r>
          </a:p>
          <a:p>
            <a:endParaRPr lang="en-US" sz="2400" dirty="0">
              <a:latin typeface="+mn-lt"/>
            </a:endParaRPr>
          </a:p>
          <a:p>
            <a:pPr marL="342900" indent="-342900">
              <a:buFont typeface="Wingdings" panose="05000000000000000000" pitchFamily="2" charset="2"/>
              <a:buChar char="§"/>
            </a:pPr>
            <a:r>
              <a:rPr lang="en-US" sz="2400" dirty="0">
                <a:latin typeface="+mn-lt"/>
              </a:rPr>
              <a:t>U1 &amp; U2 mindful of quick 3-pt attempt and over/back</a:t>
            </a:r>
          </a:p>
        </p:txBody>
      </p:sp>
    </p:spTree>
    <p:extLst>
      <p:ext uri="{BB962C8B-B14F-4D97-AF65-F5344CB8AC3E}">
        <p14:creationId xmlns:p14="http://schemas.microsoft.com/office/powerpoint/2010/main" val="15539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F2426-08B0-4D7E-ACC9-E46A64BF61C0}"/>
              </a:ext>
            </a:extLst>
          </p:cNvPr>
          <p:cNvSpPr>
            <a:spLocks noGrp="1"/>
          </p:cNvSpPr>
          <p:nvPr>
            <p:ph type="title"/>
          </p:nvPr>
        </p:nvSpPr>
        <p:spPr/>
        <p:txBody>
          <a:bodyPr/>
          <a:lstStyle/>
          <a:p>
            <a:r>
              <a:rPr lang="en-US" dirty="0"/>
              <a:t>Jump ball</a:t>
            </a:r>
          </a:p>
        </p:txBody>
      </p:sp>
      <p:sp>
        <p:nvSpPr>
          <p:cNvPr id="4" name="Footer Placeholder 3">
            <a:extLst>
              <a:ext uri="{FF2B5EF4-FFF2-40B4-BE49-F238E27FC236}">
                <a16:creationId xmlns:a16="http://schemas.microsoft.com/office/drawing/2014/main" id="{40068730-2FCB-4438-8FFF-4138199679DF}"/>
              </a:ext>
            </a:extLst>
          </p:cNvPr>
          <p:cNvSpPr>
            <a:spLocks noGrp="1"/>
          </p:cNvSpPr>
          <p:nvPr>
            <p:ph type="ftr" sz="quarter" idx="11"/>
          </p:nvPr>
        </p:nvSpPr>
        <p:spPr/>
        <p:txBody>
          <a:bodyPr/>
          <a:lstStyle/>
          <a:p>
            <a:pPr>
              <a:defRPr/>
            </a:pPr>
            <a:r>
              <a:rPr lang="en-US"/>
              <a:t>www.nfhs.org</a:t>
            </a:r>
          </a:p>
        </p:txBody>
      </p:sp>
      <p:pic>
        <p:nvPicPr>
          <p:cNvPr id="5" name="Picture 13" descr="pg 61 - #43">
            <a:extLst>
              <a:ext uri="{FF2B5EF4-FFF2-40B4-BE49-F238E27FC236}">
                <a16:creationId xmlns:a16="http://schemas.microsoft.com/office/drawing/2014/main" id="{D0B78B13-9734-4C2B-94E6-D6B1BBB6610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3906" y="2511230"/>
            <a:ext cx="4701986" cy="313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7BBD914E-1F04-4BC7-8052-4B76EFB642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42068" y="2508990"/>
            <a:ext cx="4709916" cy="3142187"/>
          </a:xfrm>
          <a:prstGeom prst="rect">
            <a:avLst/>
          </a:prstGeom>
        </p:spPr>
      </p:pic>
      <p:sp>
        <p:nvSpPr>
          <p:cNvPr id="9" name="TextBox 8">
            <a:extLst>
              <a:ext uri="{FF2B5EF4-FFF2-40B4-BE49-F238E27FC236}">
                <a16:creationId xmlns:a16="http://schemas.microsoft.com/office/drawing/2014/main" id="{929BD5C9-15D3-4ECE-9B3D-9614EAD284AB}"/>
              </a:ext>
            </a:extLst>
          </p:cNvPr>
          <p:cNvSpPr txBox="1"/>
          <p:nvPr/>
        </p:nvSpPr>
        <p:spPr>
          <a:xfrm>
            <a:off x="2710640" y="1947192"/>
            <a:ext cx="2174174" cy="523220"/>
          </a:xfrm>
          <a:prstGeom prst="rect">
            <a:avLst/>
          </a:prstGeom>
          <a:noFill/>
        </p:spPr>
        <p:txBody>
          <a:bodyPr wrap="square" rtlCol="0">
            <a:spAutoFit/>
          </a:bodyPr>
          <a:lstStyle/>
          <a:p>
            <a:r>
              <a:rPr lang="en-US" sz="2800" dirty="0">
                <a:latin typeface="+mn-lt"/>
              </a:rPr>
              <a:t>Ball goes left</a:t>
            </a:r>
          </a:p>
        </p:txBody>
      </p:sp>
      <p:sp>
        <p:nvSpPr>
          <p:cNvPr id="10" name="TextBox 9">
            <a:extLst>
              <a:ext uri="{FF2B5EF4-FFF2-40B4-BE49-F238E27FC236}">
                <a16:creationId xmlns:a16="http://schemas.microsoft.com/office/drawing/2014/main" id="{BA8CF247-A8B3-4FA2-B1FB-1B67D9BB6627}"/>
              </a:ext>
            </a:extLst>
          </p:cNvPr>
          <p:cNvSpPr txBox="1"/>
          <p:nvPr/>
        </p:nvSpPr>
        <p:spPr>
          <a:xfrm>
            <a:off x="8426595" y="1947192"/>
            <a:ext cx="2333820" cy="523220"/>
          </a:xfrm>
          <a:prstGeom prst="rect">
            <a:avLst/>
          </a:prstGeom>
          <a:noFill/>
        </p:spPr>
        <p:txBody>
          <a:bodyPr wrap="square" rtlCol="0">
            <a:spAutoFit/>
          </a:bodyPr>
          <a:lstStyle/>
          <a:p>
            <a:r>
              <a:rPr lang="en-US" sz="2800" dirty="0">
                <a:latin typeface="+mn-lt"/>
              </a:rPr>
              <a:t>Ball goes right</a:t>
            </a:r>
          </a:p>
        </p:txBody>
      </p:sp>
      <p:sp>
        <p:nvSpPr>
          <p:cNvPr id="11" name="TextBox 10">
            <a:extLst>
              <a:ext uri="{FF2B5EF4-FFF2-40B4-BE49-F238E27FC236}">
                <a16:creationId xmlns:a16="http://schemas.microsoft.com/office/drawing/2014/main" id="{DD2E5A49-DE00-438C-BB13-227D2AAB82AD}"/>
              </a:ext>
            </a:extLst>
          </p:cNvPr>
          <p:cNvSpPr txBox="1"/>
          <p:nvPr/>
        </p:nvSpPr>
        <p:spPr>
          <a:xfrm>
            <a:off x="3338623" y="5777370"/>
            <a:ext cx="5847907" cy="461665"/>
          </a:xfrm>
          <a:prstGeom prst="rect">
            <a:avLst/>
          </a:prstGeom>
          <a:noFill/>
        </p:spPr>
        <p:txBody>
          <a:bodyPr wrap="square" rtlCol="0">
            <a:spAutoFit/>
          </a:bodyPr>
          <a:lstStyle/>
          <a:p>
            <a:r>
              <a:rPr lang="en-US" sz="2400" dirty="0">
                <a:latin typeface="+mn-lt"/>
              </a:rPr>
              <a:t>R (tossing official) always goes into T position</a:t>
            </a:r>
          </a:p>
        </p:txBody>
      </p:sp>
    </p:spTree>
    <p:extLst>
      <p:ext uri="{BB962C8B-B14F-4D97-AF65-F5344CB8AC3E}">
        <p14:creationId xmlns:p14="http://schemas.microsoft.com/office/powerpoint/2010/main" val="176410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F2426-08B0-4D7E-ACC9-E46A64BF61C0}"/>
              </a:ext>
            </a:extLst>
          </p:cNvPr>
          <p:cNvSpPr>
            <a:spLocks noGrp="1"/>
          </p:cNvSpPr>
          <p:nvPr>
            <p:ph type="title"/>
          </p:nvPr>
        </p:nvSpPr>
        <p:spPr/>
        <p:txBody>
          <a:bodyPr/>
          <a:lstStyle/>
          <a:p>
            <a:r>
              <a:rPr lang="en-US" altLang="en-US" dirty="0"/>
              <a:t>Primary Coverage Areas</a:t>
            </a:r>
            <a:endParaRPr lang="en-US" dirty="0"/>
          </a:p>
        </p:txBody>
      </p:sp>
      <p:sp>
        <p:nvSpPr>
          <p:cNvPr id="3" name="Content Placeholder 2">
            <a:extLst>
              <a:ext uri="{FF2B5EF4-FFF2-40B4-BE49-F238E27FC236}">
                <a16:creationId xmlns:a16="http://schemas.microsoft.com/office/drawing/2014/main" id="{7C51C6AF-9E3B-4DD7-B958-4458A63CA4D0}"/>
              </a:ext>
            </a:extLst>
          </p:cNvPr>
          <p:cNvSpPr>
            <a:spLocks noGrp="1"/>
          </p:cNvSpPr>
          <p:nvPr>
            <p:ph idx="1"/>
          </p:nvPr>
        </p:nvSpPr>
        <p:spPr/>
        <p:txBody>
          <a:bodyPr/>
          <a:lstStyle/>
          <a:p>
            <a:pPr marL="0" indent="0">
              <a:buNone/>
            </a:pPr>
            <a:r>
              <a:rPr lang="en-US" altLang="en-US" dirty="0"/>
              <a:t>		Both C and T should close down on shots</a:t>
            </a:r>
          </a:p>
          <a:p>
            <a:pPr marL="0" indent="0" algn="ctr">
              <a:buNone/>
            </a:pPr>
            <a:endParaRPr lang="en-US" altLang="en-US" dirty="0"/>
          </a:p>
          <a:p>
            <a:endParaRPr lang="en-US" dirty="0"/>
          </a:p>
        </p:txBody>
      </p:sp>
      <p:sp>
        <p:nvSpPr>
          <p:cNvPr id="4" name="Footer Placeholder 3">
            <a:extLst>
              <a:ext uri="{FF2B5EF4-FFF2-40B4-BE49-F238E27FC236}">
                <a16:creationId xmlns:a16="http://schemas.microsoft.com/office/drawing/2014/main" id="{40068730-2FCB-4438-8FFF-4138199679DF}"/>
              </a:ext>
            </a:extLst>
          </p:cNvPr>
          <p:cNvSpPr>
            <a:spLocks noGrp="1"/>
          </p:cNvSpPr>
          <p:nvPr>
            <p:ph type="ftr" sz="quarter" idx="11"/>
          </p:nvPr>
        </p:nvSpPr>
        <p:spPr/>
        <p:txBody>
          <a:bodyPr/>
          <a:lstStyle/>
          <a:p>
            <a:pPr>
              <a:defRPr/>
            </a:pPr>
            <a:r>
              <a:rPr lang="en-US"/>
              <a:t>www.nfhs.org</a:t>
            </a:r>
          </a:p>
        </p:txBody>
      </p:sp>
      <p:pic>
        <p:nvPicPr>
          <p:cNvPr id="5" name="Picture 9" descr="Diagram 30">
            <a:extLst>
              <a:ext uri="{FF2B5EF4-FFF2-40B4-BE49-F238E27FC236}">
                <a16:creationId xmlns:a16="http://schemas.microsoft.com/office/drawing/2014/main" id="{426A7708-3991-4874-90DC-19AC7A1C551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15408" y="2486023"/>
            <a:ext cx="4800601" cy="3995955"/>
          </a:xfrm>
          <a:prstGeom prst="rect">
            <a:avLst/>
          </a:prstGeom>
          <a:noFill/>
          <a:ln w="9525">
            <a:noFill/>
            <a:miter lim="800000"/>
            <a:headEnd/>
            <a:tailEnd/>
          </a:ln>
        </p:spPr>
      </p:pic>
    </p:spTree>
    <p:extLst>
      <p:ext uri="{BB962C8B-B14F-4D97-AF65-F5344CB8AC3E}">
        <p14:creationId xmlns:p14="http://schemas.microsoft.com/office/powerpoint/2010/main" val="385019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F2426-08B0-4D7E-ACC9-E46A64BF61C0}"/>
              </a:ext>
            </a:extLst>
          </p:cNvPr>
          <p:cNvSpPr>
            <a:spLocks noGrp="1"/>
          </p:cNvSpPr>
          <p:nvPr>
            <p:ph type="title"/>
          </p:nvPr>
        </p:nvSpPr>
        <p:spPr/>
        <p:txBody>
          <a:bodyPr/>
          <a:lstStyle/>
          <a:p>
            <a:r>
              <a:rPr lang="en-US" dirty="0"/>
              <a:t>Line coverage</a:t>
            </a:r>
          </a:p>
        </p:txBody>
      </p:sp>
      <p:sp>
        <p:nvSpPr>
          <p:cNvPr id="3" name="Content Placeholder 2">
            <a:extLst>
              <a:ext uri="{FF2B5EF4-FFF2-40B4-BE49-F238E27FC236}">
                <a16:creationId xmlns:a16="http://schemas.microsoft.com/office/drawing/2014/main" id="{7C51C6AF-9E3B-4DD7-B958-4458A63CA4D0}"/>
              </a:ext>
            </a:extLst>
          </p:cNvPr>
          <p:cNvSpPr>
            <a:spLocks noGrp="1"/>
          </p:cNvSpPr>
          <p:nvPr>
            <p:ph idx="1"/>
          </p:nvPr>
        </p:nvSpPr>
        <p:spPr/>
        <p:txBody>
          <a:bodyPr/>
          <a:lstStyle/>
          <a:p>
            <a:pPr eaLnBrk="1" hangingPunct="1">
              <a:buFont typeface="Wingdings" panose="05000000000000000000" pitchFamily="2" charset="2"/>
              <a:buNone/>
            </a:pPr>
            <a:r>
              <a:rPr lang="en-US" altLang="en-US" dirty="0"/>
              <a:t>																		L has entire end line</a:t>
            </a:r>
          </a:p>
          <a:p>
            <a:pPr eaLnBrk="1" hangingPunct="1">
              <a:buFont typeface="Wingdings" panose="05000000000000000000" pitchFamily="2" charset="2"/>
              <a:buNone/>
            </a:pPr>
            <a:endParaRPr lang="en-US" altLang="en-US" sz="1100" dirty="0"/>
          </a:p>
          <a:p>
            <a:pPr eaLnBrk="1" hangingPunct="1">
              <a:buFont typeface="Wingdings" panose="05000000000000000000" pitchFamily="2" charset="2"/>
              <a:buNone/>
            </a:pPr>
            <a:r>
              <a:rPr lang="en-US" altLang="en-US" dirty="0"/>
              <a:t>								C has closest sideline</a:t>
            </a:r>
          </a:p>
          <a:p>
            <a:pPr eaLnBrk="1" hangingPunct="1">
              <a:buFont typeface="Wingdings" panose="05000000000000000000" pitchFamily="2" charset="2"/>
              <a:buNone/>
            </a:pPr>
            <a:endParaRPr lang="en-US" altLang="en-US" sz="1100" dirty="0"/>
          </a:p>
          <a:p>
            <a:pPr eaLnBrk="1" hangingPunct="1">
              <a:buFont typeface="Wingdings" panose="05000000000000000000" pitchFamily="2" charset="2"/>
              <a:buNone/>
            </a:pPr>
            <a:r>
              <a:rPr lang="en-US" altLang="en-US" dirty="0"/>
              <a:t>								T has closest sideline, 							   division line, and far end 						   line</a:t>
            </a:r>
          </a:p>
          <a:p>
            <a:pPr eaLnBrk="1" hangingPunct="1">
              <a:buFont typeface="Wingdings" panose="05000000000000000000" pitchFamily="2" charset="2"/>
              <a:buNone/>
            </a:pPr>
            <a:endParaRPr lang="en-US" altLang="en-US" sz="1100" dirty="0"/>
          </a:p>
          <a:p>
            <a:pPr eaLnBrk="1" hangingPunct="1">
              <a:buFont typeface="Wingdings" panose="05000000000000000000" pitchFamily="2" charset="2"/>
              <a:buNone/>
            </a:pPr>
            <a:r>
              <a:rPr lang="en-US" altLang="en-US" dirty="0"/>
              <a:t>								Call only your line</a:t>
            </a:r>
          </a:p>
          <a:p>
            <a:pPr marL="3657600" lvl="8" indent="0">
              <a:buNone/>
            </a:pPr>
            <a:endParaRPr lang="en-US" dirty="0"/>
          </a:p>
        </p:txBody>
      </p:sp>
      <p:sp>
        <p:nvSpPr>
          <p:cNvPr id="4" name="Footer Placeholder 3">
            <a:extLst>
              <a:ext uri="{FF2B5EF4-FFF2-40B4-BE49-F238E27FC236}">
                <a16:creationId xmlns:a16="http://schemas.microsoft.com/office/drawing/2014/main" id="{40068730-2FCB-4438-8FFF-4138199679DF}"/>
              </a:ext>
            </a:extLst>
          </p:cNvPr>
          <p:cNvSpPr>
            <a:spLocks noGrp="1"/>
          </p:cNvSpPr>
          <p:nvPr>
            <p:ph type="ftr" sz="quarter" idx="11"/>
          </p:nvPr>
        </p:nvSpPr>
        <p:spPr/>
        <p:txBody>
          <a:bodyPr/>
          <a:lstStyle/>
          <a:p>
            <a:pPr>
              <a:defRPr/>
            </a:pPr>
            <a:r>
              <a:rPr lang="en-US"/>
              <a:t>www.nfhs.org</a:t>
            </a:r>
          </a:p>
        </p:txBody>
      </p:sp>
      <p:pic>
        <p:nvPicPr>
          <p:cNvPr id="5" name="Picture 4">
            <a:extLst>
              <a:ext uri="{FF2B5EF4-FFF2-40B4-BE49-F238E27FC236}">
                <a16:creationId xmlns:a16="http://schemas.microsoft.com/office/drawing/2014/main" id="{D7F40FE4-5CBA-4870-8A2A-BCE14311C6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7005" y="2138226"/>
            <a:ext cx="5496551" cy="3676207"/>
          </a:xfrm>
          <a:prstGeom prst="rect">
            <a:avLst/>
          </a:prstGeom>
        </p:spPr>
      </p:pic>
    </p:spTree>
    <p:extLst>
      <p:ext uri="{BB962C8B-B14F-4D97-AF65-F5344CB8AC3E}">
        <p14:creationId xmlns:p14="http://schemas.microsoft.com/office/powerpoint/2010/main" val="2853523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B76F-1B09-42ED-BB8C-4EBBD4BA98C4}"/>
              </a:ext>
            </a:extLst>
          </p:cNvPr>
          <p:cNvSpPr>
            <a:spLocks noGrp="1"/>
          </p:cNvSpPr>
          <p:nvPr>
            <p:ph type="title"/>
          </p:nvPr>
        </p:nvSpPr>
        <p:spPr/>
        <p:txBody>
          <a:bodyPr/>
          <a:lstStyle/>
          <a:p>
            <a:r>
              <a:rPr lang="en-US" altLang="en-US" dirty="0"/>
              <a:t>Inbounds Coverage</a:t>
            </a:r>
            <a:endParaRPr lang="en-US" dirty="0"/>
          </a:p>
        </p:txBody>
      </p:sp>
      <p:pic>
        <p:nvPicPr>
          <p:cNvPr id="5" name="Picture 8" descr="pg 63 - TOP">
            <a:extLst>
              <a:ext uri="{FF2B5EF4-FFF2-40B4-BE49-F238E27FC236}">
                <a16:creationId xmlns:a16="http://schemas.microsoft.com/office/drawing/2014/main" id="{BACE5360-3731-4213-AB4C-86983EF12B0C}"/>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4810538" y="1913387"/>
            <a:ext cx="4422913" cy="45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FDA3C4DE-5DEA-4504-9FA7-6785DFCF0CC7}"/>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51100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FD68F-0D5E-467A-85FC-8886062DBD3C}"/>
              </a:ext>
            </a:extLst>
          </p:cNvPr>
          <p:cNvSpPr>
            <a:spLocks noGrp="1"/>
          </p:cNvSpPr>
          <p:nvPr>
            <p:ph type="title"/>
          </p:nvPr>
        </p:nvSpPr>
        <p:spPr/>
        <p:txBody>
          <a:bodyPr/>
          <a:lstStyle/>
          <a:p>
            <a:r>
              <a:rPr lang="en-US" altLang="en-US" dirty="0"/>
              <a:t>Coverage in Transition</a:t>
            </a:r>
            <a:endParaRPr lang="en-US" dirty="0"/>
          </a:p>
        </p:txBody>
      </p:sp>
      <p:sp>
        <p:nvSpPr>
          <p:cNvPr id="4" name="Footer Placeholder 3">
            <a:extLst>
              <a:ext uri="{FF2B5EF4-FFF2-40B4-BE49-F238E27FC236}">
                <a16:creationId xmlns:a16="http://schemas.microsoft.com/office/drawing/2014/main" id="{03987228-C969-45F5-B467-7A481AF1CB96}"/>
              </a:ext>
            </a:extLst>
          </p:cNvPr>
          <p:cNvSpPr>
            <a:spLocks noGrp="1"/>
          </p:cNvSpPr>
          <p:nvPr>
            <p:ph type="ftr" sz="quarter" idx="11"/>
          </p:nvPr>
        </p:nvSpPr>
        <p:spPr/>
        <p:txBody>
          <a:bodyPr/>
          <a:lstStyle/>
          <a:p>
            <a:pPr>
              <a:defRPr/>
            </a:pPr>
            <a:r>
              <a:rPr lang="en-US"/>
              <a:t>www.nfhs.org</a:t>
            </a:r>
          </a:p>
        </p:txBody>
      </p:sp>
      <p:pic>
        <p:nvPicPr>
          <p:cNvPr id="5" name="Picture 7" descr="color - transition">
            <a:extLst>
              <a:ext uri="{FF2B5EF4-FFF2-40B4-BE49-F238E27FC236}">
                <a16:creationId xmlns:a16="http://schemas.microsoft.com/office/drawing/2014/main" id="{B642A2EA-796F-43A7-8BA3-851AF4279209}"/>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2708033" y="1866348"/>
            <a:ext cx="6775934" cy="452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99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1F73-6D94-4740-BB9C-B1BD449796A7}"/>
              </a:ext>
            </a:extLst>
          </p:cNvPr>
          <p:cNvSpPr>
            <a:spLocks noGrp="1"/>
          </p:cNvSpPr>
          <p:nvPr>
            <p:ph type="title"/>
          </p:nvPr>
        </p:nvSpPr>
        <p:spPr/>
        <p:txBody>
          <a:bodyPr/>
          <a:lstStyle/>
          <a:p>
            <a:pPr eaLnBrk="1" hangingPunct="1">
              <a:lnSpc>
                <a:spcPct val="107000"/>
              </a:lnSpc>
              <a:defRPr/>
            </a:pPr>
            <a:r>
              <a:rPr lang="en-US" altLang="en-US" sz="3000" cap="none" dirty="0">
                <a:solidFill>
                  <a:schemeClr val="accent3">
                    <a:lumMod val="75000"/>
                  </a:schemeClr>
                </a:solidFill>
                <a:ea typeface="Arial" panose="020B0604020202020204" pitchFamily="34" charset="0"/>
                <a:cs typeface="Calibri" panose="020F0502020204030204" pitchFamily="34" charset="0"/>
              </a:rPr>
              <a:t>2-14 (NEW) SHOT CLOCK</a:t>
            </a:r>
          </a:p>
        </p:txBody>
      </p:sp>
      <p:sp>
        <p:nvSpPr>
          <p:cNvPr id="3" name="Content Placeholder 2">
            <a:extLst>
              <a:ext uri="{FF2B5EF4-FFF2-40B4-BE49-F238E27FC236}">
                <a16:creationId xmlns:a16="http://schemas.microsoft.com/office/drawing/2014/main" id="{99E21B25-DFB0-4C53-8737-21AEA634DDA8}"/>
              </a:ext>
            </a:extLst>
          </p:cNvPr>
          <p:cNvSpPr>
            <a:spLocks noGrp="1"/>
          </p:cNvSpPr>
          <p:nvPr>
            <p:ph idx="1"/>
          </p:nvPr>
        </p:nvSpPr>
        <p:spPr/>
        <p:txBody>
          <a:bodyPr/>
          <a:lstStyle/>
          <a:p>
            <a:pPr>
              <a:lnSpc>
                <a:spcPct val="107000"/>
              </a:lnSpc>
              <a:spcBef>
                <a:spcPts val="0"/>
              </a:spcBef>
              <a:spcAft>
                <a:spcPts val="750"/>
              </a:spcAft>
              <a:tabLst>
                <a:tab pos="259556" algn="l"/>
              </a:tabLst>
              <a:defRPr/>
            </a:pPr>
            <a:r>
              <a:rPr lang="en-US" dirty="0">
                <a:ea typeface="Arial" panose="020B0604020202020204" pitchFamily="34" charset="0"/>
                <a:cs typeface="Calibri" panose="020F0502020204030204" pitchFamily="34" charset="0"/>
              </a:rPr>
              <a:t>By state association adoption, effective with the 2022-2023 season, member state associations may establish a shot clock in which the team in control shall attempt a try for field goal within 35 seconds after gaining team control. </a:t>
            </a:r>
            <a:endParaRPr lang="en-US" dirty="0">
              <a:ea typeface="Calibri" panose="020F0502020204030204" pitchFamily="34" charset="0"/>
              <a:cs typeface="Times New Roman" panose="02020603050405020304" pitchFamily="18" charset="0"/>
            </a:endParaRPr>
          </a:p>
          <a:p>
            <a:pPr marL="590550" lvl="1" eaLnBrk="1" hangingPunct="1">
              <a:lnSpc>
                <a:spcPct val="107000"/>
              </a:lnSpc>
              <a:spcBef>
                <a:spcPts val="0"/>
              </a:spcBef>
              <a:spcAft>
                <a:spcPts val="750"/>
              </a:spcAft>
              <a:defRPr/>
            </a:pPr>
            <a:r>
              <a:rPr lang="en-US" b="1" dirty="0">
                <a:ea typeface="Arial" panose="020B0604020202020204" pitchFamily="34" charset="0"/>
                <a:cs typeface="Calibri" panose="020F0502020204030204" pitchFamily="34" charset="0"/>
              </a:rPr>
              <a:t>ART. 1   </a:t>
            </a:r>
            <a:r>
              <a:rPr lang="en-US" dirty="0">
                <a:ea typeface="Arial" panose="020B0604020202020204" pitchFamily="34" charset="0"/>
                <a:cs typeface="Calibri" panose="020F0502020204030204" pitchFamily="34" charset="0"/>
              </a:rPr>
              <a:t>This shall be regulated by a visible shot clock. </a:t>
            </a:r>
            <a:endParaRPr lang="en-US" dirty="0">
              <a:ea typeface="Calibri" panose="020F0502020204030204" pitchFamily="34" charset="0"/>
              <a:cs typeface="Times New Roman" panose="02020603050405020304" pitchFamily="18" charset="0"/>
            </a:endParaRPr>
          </a:p>
          <a:p>
            <a:pPr marL="590550" lvl="1" eaLnBrk="1" hangingPunct="1">
              <a:lnSpc>
                <a:spcPct val="107000"/>
              </a:lnSpc>
              <a:spcBef>
                <a:spcPts val="0"/>
              </a:spcBef>
              <a:spcAft>
                <a:spcPts val="750"/>
              </a:spcAft>
              <a:defRPr/>
            </a:pPr>
            <a:r>
              <a:rPr lang="en-US" b="1" dirty="0">
                <a:ea typeface="Arial" panose="020B0604020202020204" pitchFamily="34" charset="0"/>
                <a:cs typeface="Calibri" panose="020F0502020204030204" pitchFamily="34" charset="0"/>
              </a:rPr>
              <a:t>ART. 2   </a:t>
            </a:r>
            <a:r>
              <a:rPr lang="en-US" dirty="0">
                <a:ea typeface="Arial" panose="020B0604020202020204" pitchFamily="34" charset="0"/>
                <a:cs typeface="Calibri" panose="020F0502020204030204" pitchFamily="34" charset="0"/>
              </a:rPr>
              <a:t>The tap or try for field goal shall leave the shooter's hand before the expiration of time and subsequently strike the basket ring or enter the basket before or after the shot clock period has expired</a:t>
            </a:r>
            <a:r>
              <a:rPr lang="en-US" b="1" dirty="0">
                <a:ea typeface="Arial" panose="020B0604020202020204" pitchFamily="34" charset="0"/>
                <a:cs typeface="Calibri" panose="020F0502020204030204" pitchFamily="34" charset="0"/>
              </a:rPr>
              <a:t>. </a:t>
            </a:r>
            <a:endParaRPr lang="en-US" dirty="0">
              <a:ea typeface="Calibri" panose="020F0502020204030204" pitchFamily="34" charset="0"/>
              <a:cs typeface="Times New Roman" panose="02020603050405020304" pitchFamily="18" charset="0"/>
            </a:endParaRPr>
          </a:p>
          <a:p>
            <a:pPr eaLnBrk="1" hangingPunct="1">
              <a:defRPr/>
            </a:pPr>
            <a:endParaRPr lang="en-US" sz="1950" dirty="0"/>
          </a:p>
        </p:txBody>
      </p:sp>
      <p:sp>
        <p:nvSpPr>
          <p:cNvPr id="4" name="Footer Placeholder 3">
            <a:extLst>
              <a:ext uri="{FF2B5EF4-FFF2-40B4-BE49-F238E27FC236}">
                <a16:creationId xmlns:a16="http://schemas.microsoft.com/office/drawing/2014/main" id="{C383F577-6A6D-4982-BF23-A3B5A81547F6}"/>
              </a:ext>
            </a:extLst>
          </p:cNvPr>
          <p:cNvSpPr>
            <a:spLocks noGrp="1"/>
          </p:cNvSpPr>
          <p:nvPr>
            <p:ph type="ftr" sz="quarter" idx="11"/>
          </p:nvPr>
        </p:nvSpPr>
        <p:spPr/>
        <p:txBody>
          <a:bodyPr/>
          <a:lstStyle/>
          <a:p>
            <a:pPr defTabSz="685800">
              <a:defRPr/>
            </a:pPr>
            <a:r>
              <a:rPr lang="en-US">
                <a:solidFill>
                  <a:srgbClr val="414B56"/>
                </a:solidFill>
              </a:rPr>
              <a:t>www.nfhs.org</a:t>
            </a:r>
          </a:p>
        </p:txBody>
      </p:sp>
    </p:spTree>
    <p:extLst>
      <p:ext uri="{BB962C8B-B14F-4D97-AF65-F5344CB8AC3E}">
        <p14:creationId xmlns:p14="http://schemas.microsoft.com/office/powerpoint/2010/main" val="2859349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15">
            <a:extLst>
              <a:ext uri="{FF2B5EF4-FFF2-40B4-BE49-F238E27FC236}">
                <a16:creationId xmlns:a16="http://schemas.microsoft.com/office/drawing/2014/main" id="{E56DC37B-7FBB-4C15-A912-97729822D3E7}"/>
              </a:ext>
            </a:extLst>
          </p:cNvPr>
          <p:cNvSpPr>
            <a:spLocks noGrp="1" noChangeArrowheads="1"/>
          </p:cNvSpPr>
          <p:nvPr>
            <p:ph type="title"/>
          </p:nvPr>
        </p:nvSpPr>
        <p:spPr/>
        <p:txBody>
          <a:bodyPr/>
          <a:lstStyle/>
          <a:p>
            <a:pPr eaLnBrk="1" hangingPunct="1">
              <a:defRPr/>
            </a:pPr>
            <a:r>
              <a:rPr lang="en-US" altLang="en-US"/>
              <a:t>Press Coverage</a:t>
            </a:r>
          </a:p>
        </p:txBody>
      </p:sp>
      <p:sp>
        <p:nvSpPr>
          <p:cNvPr id="139268" name="Rectangle 16">
            <a:extLst>
              <a:ext uri="{FF2B5EF4-FFF2-40B4-BE49-F238E27FC236}">
                <a16:creationId xmlns:a16="http://schemas.microsoft.com/office/drawing/2014/main" id="{73832D44-41AF-4D5A-B600-B6F9679DF549}"/>
              </a:ext>
            </a:extLst>
          </p:cNvPr>
          <p:cNvSpPr>
            <a:spLocks noGrp="1"/>
          </p:cNvSpPr>
          <p:nvPr>
            <p:ph idx="1"/>
          </p:nvPr>
        </p:nvSpPr>
        <p:spPr>
          <a:xfrm>
            <a:off x="1940985" y="1989139"/>
            <a:ext cx="3301999" cy="4338637"/>
          </a:xfrm>
        </p:spPr>
        <p:txBody>
          <a:bodyPr/>
          <a:lstStyle/>
          <a:p>
            <a:pPr eaLnBrk="1" hangingPunct="1">
              <a:buFont typeface="Wingdings" panose="05000000000000000000" pitchFamily="2" charset="2"/>
              <a:buNone/>
            </a:pPr>
            <a:r>
              <a:rPr lang="en-US" altLang="en-US" dirty="0"/>
              <a:t>C stays in backcourt </a:t>
            </a:r>
          </a:p>
          <a:p>
            <a:pPr eaLnBrk="1" hangingPunct="1">
              <a:buFont typeface="Wingdings" panose="05000000000000000000" pitchFamily="2" charset="2"/>
              <a:buNone/>
            </a:pPr>
            <a:endParaRPr lang="en-US" altLang="en-US" sz="1400" dirty="0"/>
          </a:p>
          <a:p>
            <a:pPr eaLnBrk="1" hangingPunct="1">
              <a:buFont typeface="Wingdings" panose="05000000000000000000" pitchFamily="2" charset="2"/>
              <a:buNone/>
            </a:pPr>
            <a:r>
              <a:rPr lang="en-US" altLang="en-US" dirty="0"/>
              <a:t>L should have deepest player in front and boxed-in</a:t>
            </a:r>
          </a:p>
          <a:p>
            <a:pPr eaLnBrk="1" hangingPunct="1"/>
            <a:endParaRPr lang="en-US" altLang="en-US" dirty="0"/>
          </a:p>
        </p:txBody>
      </p:sp>
      <p:pic>
        <p:nvPicPr>
          <p:cNvPr id="94219" name="Picture 11" descr="color - press #39">
            <a:extLst>
              <a:ext uri="{FF2B5EF4-FFF2-40B4-BE49-F238E27FC236}">
                <a16:creationId xmlns:a16="http://schemas.microsoft.com/office/drawing/2014/main" id="{D26F845E-9026-4860-B0B3-6C3C87FC4F0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6509" y="1905000"/>
            <a:ext cx="3098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20" name="Picture 12" descr="color - press #40">
            <a:extLst>
              <a:ext uri="{FF2B5EF4-FFF2-40B4-BE49-F238E27FC236}">
                <a16:creationId xmlns:a16="http://schemas.microsoft.com/office/drawing/2014/main" id="{0B53370E-0944-4D6E-B2D6-0EE0C484990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68834" y="1914526"/>
            <a:ext cx="30988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437760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94219"/>
                                        </p:tgtEl>
                                        <p:attrNameLst>
                                          <p:attrName>style.visibility</p:attrName>
                                        </p:attrNameLst>
                                      </p:cBhvr>
                                      <p:to>
                                        <p:strVal val="visible"/>
                                      </p:to>
                                    </p:set>
                                    <p:animEffect transition="in" filter="slide(fromBottom)">
                                      <p:cBhvr>
                                        <p:cTn id="7" dur="1000"/>
                                        <p:tgtEl>
                                          <p:spTgt spid="94219"/>
                                        </p:tgtEl>
                                      </p:cBhvr>
                                    </p:animEffect>
                                  </p:childTnLst>
                                </p:cTn>
                              </p:par>
                            </p:childTnLst>
                          </p:cTn>
                        </p:par>
                        <p:par>
                          <p:cTn id="8" fill="hold" nodeType="afterGroup">
                            <p:stCondLst>
                              <p:cond delay="1000"/>
                            </p:stCondLst>
                            <p:childTnLst>
                              <p:par>
                                <p:cTn id="9" presetID="12" presetClass="entr" presetSubtype="4" fill="hold" nodeType="afterEffect">
                                  <p:stCondLst>
                                    <p:cond delay="0"/>
                                  </p:stCondLst>
                                  <p:childTnLst>
                                    <p:set>
                                      <p:cBhvr>
                                        <p:cTn id="10" dur="1" fill="hold">
                                          <p:stCondLst>
                                            <p:cond delay="0"/>
                                          </p:stCondLst>
                                        </p:cTn>
                                        <p:tgtEl>
                                          <p:spTgt spid="94220"/>
                                        </p:tgtEl>
                                        <p:attrNameLst>
                                          <p:attrName>style.visibility</p:attrName>
                                        </p:attrNameLst>
                                      </p:cBhvr>
                                      <p:to>
                                        <p:strVal val="visible"/>
                                      </p:to>
                                    </p:set>
                                    <p:animEffect transition="in" filter="slide(fromBottom)">
                                      <p:cBhvr>
                                        <p:cTn id="11" dur="1000"/>
                                        <p:tgtEl>
                                          <p:spTgt spid="94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36DA5-DCE7-4075-A6CC-747D45C5AF00}"/>
              </a:ext>
            </a:extLst>
          </p:cNvPr>
          <p:cNvSpPr>
            <a:spLocks noGrp="1"/>
          </p:cNvSpPr>
          <p:nvPr>
            <p:ph type="title"/>
          </p:nvPr>
        </p:nvSpPr>
        <p:spPr/>
        <p:txBody>
          <a:bodyPr/>
          <a:lstStyle/>
          <a:p>
            <a:r>
              <a:rPr lang="en-US" altLang="en-US" dirty="0"/>
              <a:t>Shot &amp; Rebound Coverage</a:t>
            </a:r>
            <a:endParaRPr lang="en-US" dirty="0"/>
          </a:p>
        </p:txBody>
      </p:sp>
      <p:pic>
        <p:nvPicPr>
          <p:cNvPr id="5" name="Picture 1032" descr="color - shot cov #32-2">
            <a:extLst>
              <a:ext uri="{FF2B5EF4-FFF2-40B4-BE49-F238E27FC236}">
                <a16:creationId xmlns:a16="http://schemas.microsoft.com/office/drawing/2014/main" id="{8BE78E2D-CFB7-4735-99A0-39062047E88C}"/>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2067338" y="1946335"/>
            <a:ext cx="4768022" cy="431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94596C38-6A16-4AB4-AA39-64FE66080306}"/>
              </a:ext>
            </a:extLst>
          </p:cNvPr>
          <p:cNvSpPr>
            <a:spLocks noGrp="1"/>
          </p:cNvSpPr>
          <p:nvPr>
            <p:ph type="ftr" sz="quarter" idx="11"/>
          </p:nvPr>
        </p:nvSpPr>
        <p:spPr/>
        <p:txBody>
          <a:bodyPr/>
          <a:lstStyle/>
          <a:p>
            <a:pPr>
              <a:defRPr/>
            </a:pPr>
            <a:r>
              <a:rPr lang="en-US"/>
              <a:t>www.nfhs.org</a:t>
            </a:r>
          </a:p>
        </p:txBody>
      </p:sp>
      <p:sp>
        <p:nvSpPr>
          <p:cNvPr id="7" name="TextBox 6">
            <a:extLst>
              <a:ext uri="{FF2B5EF4-FFF2-40B4-BE49-F238E27FC236}">
                <a16:creationId xmlns:a16="http://schemas.microsoft.com/office/drawing/2014/main" id="{E2D07DA1-8A3B-4AA0-80D6-60DD492298ED}"/>
              </a:ext>
            </a:extLst>
          </p:cNvPr>
          <p:cNvSpPr txBox="1"/>
          <p:nvPr/>
        </p:nvSpPr>
        <p:spPr>
          <a:xfrm>
            <a:off x="7291450" y="2142340"/>
            <a:ext cx="4363277" cy="3970318"/>
          </a:xfrm>
          <a:prstGeom prst="rect">
            <a:avLst/>
          </a:prstGeom>
          <a:noFill/>
        </p:spPr>
        <p:txBody>
          <a:bodyPr wrap="square">
            <a:spAutoFit/>
          </a:bodyPr>
          <a:lstStyle/>
          <a:p>
            <a:pPr marL="457200" indent="-457200">
              <a:buFont typeface="Wingdings" panose="05000000000000000000" pitchFamily="2" charset="2"/>
              <a:buChar char="§"/>
            </a:pPr>
            <a:r>
              <a:rPr lang="en-US" sz="2800" dirty="0">
                <a:latin typeface="+mn-lt"/>
              </a:rPr>
              <a:t>L should not be positioned within lane lines</a:t>
            </a:r>
          </a:p>
          <a:p>
            <a:pPr marL="457200" indent="-457200">
              <a:buFont typeface="Wingdings" panose="05000000000000000000" pitchFamily="2" charset="2"/>
              <a:buChar char="§"/>
            </a:pPr>
            <a:endParaRPr lang="en-US" sz="2800" dirty="0">
              <a:latin typeface="+mn-lt"/>
            </a:endParaRPr>
          </a:p>
          <a:p>
            <a:pPr marL="457200" indent="-457200">
              <a:buFont typeface="Wingdings" panose="05000000000000000000" pitchFamily="2" charset="2"/>
              <a:buChar char="§"/>
            </a:pPr>
            <a:r>
              <a:rPr lang="en-US" sz="2800" dirty="0">
                <a:latin typeface="+mn-lt"/>
              </a:rPr>
              <a:t>Both C and T should close down on shots</a:t>
            </a:r>
          </a:p>
          <a:p>
            <a:pPr marL="457200" indent="-457200">
              <a:buFont typeface="Wingdings" panose="05000000000000000000" pitchFamily="2" charset="2"/>
              <a:buChar char="§"/>
            </a:pPr>
            <a:endParaRPr lang="en-US" sz="2800" dirty="0">
              <a:latin typeface="+mn-lt"/>
            </a:endParaRPr>
          </a:p>
          <a:p>
            <a:pPr marL="457200" indent="-457200">
              <a:buFont typeface="Wingdings" panose="05000000000000000000" pitchFamily="2" charset="2"/>
              <a:buChar char="§"/>
            </a:pPr>
            <a:r>
              <a:rPr lang="en-US" sz="2800" dirty="0">
                <a:latin typeface="+mn-lt"/>
              </a:rPr>
              <a:t>C is primarily responsible for weak side rebounding</a:t>
            </a:r>
          </a:p>
        </p:txBody>
      </p:sp>
    </p:spTree>
    <p:extLst>
      <p:ext uri="{BB962C8B-B14F-4D97-AF65-F5344CB8AC3E}">
        <p14:creationId xmlns:p14="http://schemas.microsoft.com/office/powerpoint/2010/main" val="249323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059">
            <a:extLst>
              <a:ext uri="{FF2B5EF4-FFF2-40B4-BE49-F238E27FC236}">
                <a16:creationId xmlns:a16="http://schemas.microsoft.com/office/drawing/2014/main" id="{A2C25E19-B54A-449D-BFB8-4ED4B3F854E7}"/>
              </a:ext>
            </a:extLst>
          </p:cNvPr>
          <p:cNvSpPr>
            <a:spLocks noGrp="1" noChangeArrowheads="1"/>
          </p:cNvSpPr>
          <p:nvPr>
            <p:ph type="title"/>
          </p:nvPr>
        </p:nvSpPr>
        <p:spPr/>
        <p:txBody>
          <a:bodyPr/>
          <a:lstStyle/>
          <a:p>
            <a:pPr eaLnBrk="1" hangingPunct="1">
              <a:defRPr/>
            </a:pPr>
            <a:r>
              <a:rPr lang="en-US" altLang="en-US"/>
              <a:t>Shot &amp; Rebound Coverage</a:t>
            </a:r>
          </a:p>
        </p:txBody>
      </p:sp>
      <p:pic>
        <p:nvPicPr>
          <p:cNvPr id="133128" name="Picture 2056" descr="color - shot cov #34">
            <a:extLst>
              <a:ext uri="{FF2B5EF4-FFF2-40B4-BE49-F238E27FC236}">
                <a16:creationId xmlns:a16="http://schemas.microsoft.com/office/drawing/2014/main" id="{1F4AEA85-AA25-42CA-B3DE-5BBCB75703B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2616" y="1989138"/>
            <a:ext cx="4538597" cy="413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0" name="Picture 2058" descr="color - shot cov #33-2">
            <a:extLst>
              <a:ext uri="{FF2B5EF4-FFF2-40B4-BE49-F238E27FC236}">
                <a16:creationId xmlns:a16="http://schemas.microsoft.com/office/drawing/2014/main" id="{7DFD627B-6628-432C-86F4-F5AB1907F3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24270" y="1989138"/>
            <a:ext cx="4530804" cy="4133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680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33130"/>
                                        </p:tgtEl>
                                        <p:attrNameLst>
                                          <p:attrName>style.visibility</p:attrName>
                                        </p:attrNameLst>
                                      </p:cBhvr>
                                      <p:to>
                                        <p:strVal val="visible"/>
                                      </p:to>
                                    </p:set>
                                    <p:animEffect transition="in" filter="fade">
                                      <p:cBhvr>
                                        <p:cTn id="7" dur="1000"/>
                                        <p:tgtEl>
                                          <p:spTgt spid="13313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33128"/>
                                        </p:tgtEl>
                                        <p:attrNameLst>
                                          <p:attrName>style.visibility</p:attrName>
                                        </p:attrNameLst>
                                      </p:cBhvr>
                                      <p:to>
                                        <p:strVal val="visible"/>
                                      </p:to>
                                    </p:set>
                                    <p:animEffect transition="in" filter="fade">
                                      <p:cBhvr>
                                        <p:cTn id="11" dur="1000"/>
                                        <p:tgtEl>
                                          <p:spTgt spid="133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10">
            <a:extLst>
              <a:ext uri="{FF2B5EF4-FFF2-40B4-BE49-F238E27FC236}">
                <a16:creationId xmlns:a16="http://schemas.microsoft.com/office/drawing/2014/main" id="{3C84D797-7147-42E6-B355-E15627AE6892}"/>
              </a:ext>
            </a:extLst>
          </p:cNvPr>
          <p:cNvSpPr>
            <a:spLocks noGrp="1" noChangeArrowheads="1"/>
          </p:cNvSpPr>
          <p:nvPr>
            <p:ph type="title"/>
          </p:nvPr>
        </p:nvSpPr>
        <p:spPr/>
        <p:txBody>
          <a:bodyPr/>
          <a:lstStyle/>
          <a:p>
            <a:pPr eaLnBrk="1" hangingPunct="1">
              <a:defRPr/>
            </a:pPr>
            <a:r>
              <a:rPr lang="en-US" altLang="en-US"/>
              <a:t>Three-Point Shot Coverage</a:t>
            </a:r>
          </a:p>
        </p:txBody>
      </p:sp>
      <p:sp>
        <p:nvSpPr>
          <p:cNvPr id="145412" name="Rectangle 11">
            <a:extLst>
              <a:ext uri="{FF2B5EF4-FFF2-40B4-BE49-F238E27FC236}">
                <a16:creationId xmlns:a16="http://schemas.microsoft.com/office/drawing/2014/main" id="{071E0B73-CD30-4F3E-BE85-AC5F9E146719}"/>
              </a:ext>
            </a:extLst>
          </p:cNvPr>
          <p:cNvSpPr>
            <a:spLocks noGrp="1"/>
          </p:cNvSpPr>
          <p:nvPr>
            <p:ph idx="1"/>
          </p:nvPr>
        </p:nvSpPr>
        <p:spPr>
          <a:xfrm>
            <a:off x="7374834" y="1908313"/>
            <a:ext cx="4592799" cy="4419464"/>
          </a:xfrm>
        </p:spPr>
        <p:txBody>
          <a:bodyPr/>
          <a:lstStyle/>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endParaRPr lang="en-US" altLang="en-US" dirty="0"/>
          </a:p>
          <a:p>
            <a:r>
              <a:rPr lang="en-US" altLang="en-US" sz="2400" dirty="0"/>
              <a:t>If both C and T indicate the 3-pt attempt, T referees defense on shooter and stays with shot; C releases and covers rebounding</a:t>
            </a:r>
          </a:p>
          <a:p>
            <a:endParaRPr lang="en-US" altLang="en-US" sz="2400" dirty="0"/>
          </a:p>
          <a:p>
            <a:r>
              <a:rPr lang="en-US" altLang="en-US" sz="2400" dirty="0"/>
              <a:t>C/T should mirror the other official’s “good” signal</a:t>
            </a:r>
          </a:p>
        </p:txBody>
      </p:sp>
      <p:pic>
        <p:nvPicPr>
          <p:cNvPr id="129031" name="Picture 7" descr="color - 3pt cov">
            <a:extLst>
              <a:ext uri="{FF2B5EF4-FFF2-40B4-BE49-F238E27FC236}">
                <a16:creationId xmlns:a16="http://schemas.microsoft.com/office/drawing/2014/main" id="{93BAAD4F-A08A-4AC1-AB41-F73C0CA1936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30107" y="1987827"/>
            <a:ext cx="4924202" cy="419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64212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29031"/>
                                        </p:tgtEl>
                                        <p:attrNameLst>
                                          <p:attrName>style.visibility</p:attrName>
                                        </p:attrNameLst>
                                      </p:cBhvr>
                                      <p:to>
                                        <p:strVal val="visible"/>
                                      </p:to>
                                    </p:set>
                                    <p:animEffect transition="in" filter="checkerboard(across)">
                                      <p:cBhvr>
                                        <p:cTn id="7" dur="1000"/>
                                        <p:tgtEl>
                                          <p:spTgt spid="129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3" name="Rectangle 7">
            <a:extLst>
              <a:ext uri="{FF2B5EF4-FFF2-40B4-BE49-F238E27FC236}">
                <a16:creationId xmlns:a16="http://schemas.microsoft.com/office/drawing/2014/main" id="{6A9C20F9-124B-4A67-8062-B5D952CC8C3D}"/>
              </a:ext>
            </a:extLst>
          </p:cNvPr>
          <p:cNvSpPr>
            <a:spLocks noGrp="1" noChangeArrowheads="1"/>
          </p:cNvSpPr>
          <p:nvPr>
            <p:ph type="title"/>
          </p:nvPr>
        </p:nvSpPr>
        <p:spPr/>
        <p:txBody>
          <a:bodyPr/>
          <a:lstStyle/>
          <a:p>
            <a:pPr eaLnBrk="1" hangingPunct="1">
              <a:defRPr/>
            </a:pPr>
            <a:r>
              <a:rPr lang="en-US" altLang="en-US"/>
              <a:t>Rotations</a:t>
            </a:r>
          </a:p>
        </p:txBody>
      </p:sp>
      <p:sp>
        <p:nvSpPr>
          <p:cNvPr id="140296" name="Rectangle 8">
            <a:extLst>
              <a:ext uri="{FF2B5EF4-FFF2-40B4-BE49-F238E27FC236}">
                <a16:creationId xmlns:a16="http://schemas.microsoft.com/office/drawing/2014/main" id="{AFA2E74C-7432-4D3C-B361-4EC7A75D8025}"/>
              </a:ext>
            </a:extLst>
          </p:cNvPr>
          <p:cNvSpPr>
            <a:spLocks noGrp="1"/>
          </p:cNvSpPr>
          <p:nvPr>
            <p:ph idx="1"/>
          </p:nvPr>
        </p:nvSpPr>
        <p:spPr/>
        <p:txBody>
          <a:bodyPr/>
          <a:lstStyle/>
          <a:p>
            <a:pPr eaLnBrk="1" hangingPunct="1"/>
            <a:r>
              <a:rPr lang="en-US" altLang="en-US" sz="3200" dirty="0"/>
              <a:t>Rotations should be thoroughly discussed at the pregame conference. </a:t>
            </a:r>
          </a:p>
          <a:p>
            <a:pPr eaLnBrk="1" hangingPunct="1"/>
            <a:r>
              <a:rPr lang="en-US" altLang="en-US" sz="3200" dirty="0"/>
              <a:t>Ball location keys the need for a rotation.</a:t>
            </a:r>
          </a:p>
          <a:p>
            <a:pPr eaLnBrk="1" hangingPunct="1"/>
            <a:r>
              <a:rPr lang="en-US" altLang="en-US" sz="3200" dirty="0"/>
              <a:t>The T or C can facilitate a rotation, but </a:t>
            </a:r>
            <a:r>
              <a:rPr lang="en-US" altLang="en-US" sz="3200" b="1" u="sng" dirty="0"/>
              <a:t>ONLY</a:t>
            </a:r>
            <a:r>
              <a:rPr lang="en-US" altLang="en-US" sz="3200" dirty="0"/>
              <a:t> the L initiates a rotation.</a:t>
            </a:r>
          </a:p>
          <a:p>
            <a:pPr eaLnBrk="1" hangingPunct="1"/>
            <a:r>
              <a:rPr lang="en-US" altLang="en-US" sz="3200" dirty="0"/>
              <a:t>A rotation should only take place when all three officials are in the frontcourt.</a:t>
            </a:r>
          </a:p>
          <a:p>
            <a:pPr eaLnBrk="1" hangingPunct="1"/>
            <a:r>
              <a:rPr lang="en-US" altLang="en-US" sz="3200" dirty="0"/>
              <a:t>A rotation begins when L moves laterally and penetrates the key area.</a:t>
            </a:r>
          </a:p>
        </p:txBody>
      </p:sp>
    </p:spTree>
    <p:extLst>
      <p:ext uri="{BB962C8B-B14F-4D97-AF65-F5344CB8AC3E}">
        <p14:creationId xmlns:p14="http://schemas.microsoft.com/office/powerpoint/2010/main" val="34480182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0296">
                                            <p:txEl>
                                              <p:pRg st="0" end="0"/>
                                            </p:txEl>
                                          </p:spTgt>
                                        </p:tgtEl>
                                        <p:attrNameLst>
                                          <p:attrName>style.visibility</p:attrName>
                                        </p:attrNameLst>
                                      </p:cBhvr>
                                      <p:to>
                                        <p:strVal val="visible"/>
                                      </p:to>
                                    </p:set>
                                    <p:anim calcmode="lin" valueType="num">
                                      <p:cBhvr additive="base">
                                        <p:cTn id="7" dur="500" fill="hold"/>
                                        <p:tgtEl>
                                          <p:spTgt spid="14029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02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0296">
                                            <p:txEl>
                                              <p:pRg st="1" end="1"/>
                                            </p:txEl>
                                          </p:spTgt>
                                        </p:tgtEl>
                                        <p:attrNameLst>
                                          <p:attrName>style.visibility</p:attrName>
                                        </p:attrNameLst>
                                      </p:cBhvr>
                                      <p:to>
                                        <p:strVal val="visible"/>
                                      </p:to>
                                    </p:set>
                                    <p:anim calcmode="lin" valueType="num">
                                      <p:cBhvr additive="base">
                                        <p:cTn id="13" dur="500" fill="hold"/>
                                        <p:tgtEl>
                                          <p:spTgt spid="14029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029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0296">
                                            <p:txEl>
                                              <p:pRg st="2" end="2"/>
                                            </p:txEl>
                                          </p:spTgt>
                                        </p:tgtEl>
                                        <p:attrNameLst>
                                          <p:attrName>style.visibility</p:attrName>
                                        </p:attrNameLst>
                                      </p:cBhvr>
                                      <p:to>
                                        <p:strVal val="visible"/>
                                      </p:to>
                                    </p:set>
                                    <p:anim calcmode="lin" valueType="num">
                                      <p:cBhvr additive="base">
                                        <p:cTn id="19" dur="500" fill="hold"/>
                                        <p:tgtEl>
                                          <p:spTgt spid="14029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029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0296">
                                            <p:txEl>
                                              <p:pRg st="3" end="3"/>
                                            </p:txEl>
                                          </p:spTgt>
                                        </p:tgtEl>
                                        <p:attrNameLst>
                                          <p:attrName>style.visibility</p:attrName>
                                        </p:attrNameLst>
                                      </p:cBhvr>
                                      <p:to>
                                        <p:strVal val="visible"/>
                                      </p:to>
                                    </p:set>
                                    <p:anim calcmode="lin" valueType="num">
                                      <p:cBhvr additive="base">
                                        <p:cTn id="25" dur="500" fill="hold"/>
                                        <p:tgtEl>
                                          <p:spTgt spid="14029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029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0296">
                                            <p:txEl>
                                              <p:pRg st="4" end="4"/>
                                            </p:txEl>
                                          </p:spTgt>
                                        </p:tgtEl>
                                        <p:attrNameLst>
                                          <p:attrName>style.visibility</p:attrName>
                                        </p:attrNameLst>
                                      </p:cBhvr>
                                      <p:to>
                                        <p:strVal val="visible"/>
                                      </p:to>
                                    </p:set>
                                    <p:anim calcmode="lin" valueType="num">
                                      <p:cBhvr additive="base">
                                        <p:cTn id="31" dur="500" fill="hold"/>
                                        <p:tgtEl>
                                          <p:spTgt spid="14029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029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6"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1" name="Rectangle 7">
            <a:extLst>
              <a:ext uri="{FF2B5EF4-FFF2-40B4-BE49-F238E27FC236}">
                <a16:creationId xmlns:a16="http://schemas.microsoft.com/office/drawing/2014/main" id="{8E1AA4FF-BD5D-4A1B-B01C-84A9E07F018E}"/>
              </a:ext>
            </a:extLst>
          </p:cNvPr>
          <p:cNvSpPr>
            <a:spLocks noGrp="1" noChangeArrowheads="1"/>
          </p:cNvSpPr>
          <p:nvPr>
            <p:ph type="title"/>
          </p:nvPr>
        </p:nvSpPr>
        <p:spPr/>
        <p:txBody>
          <a:bodyPr/>
          <a:lstStyle/>
          <a:p>
            <a:pPr eaLnBrk="1" hangingPunct="1">
              <a:defRPr/>
            </a:pPr>
            <a:r>
              <a:rPr lang="en-US" altLang="en-US"/>
              <a:t>Rotations</a:t>
            </a:r>
          </a:p>
        </p:txBody>
      </p:sp>
      <p:sp>
        <p:nvSpPr>
          <p:cNvPr id="140296" name="Rectangle 8">
            <a:extLst>
              <a:ext uri="{FF2B5EF4-FFF2-40B4-BE49-F238E27FC236}">
                <a16:creationId xmlns:a16="http://schemas.microsoft.com/office/drawing/2014/main" id="{B9EB76D7-9814-4866-B273-07FA5E36A6E4}"/>
              </a:ext>
            </a:extLst>
          </p:cNvPr>
          <p:cNvSpPr>
            <a:spLocks noGrp="1"/>
          </p:cNvSpPr>
          <p:nvPr>
            <p:ph idx="1"/>
          </p:nvPr>
        </p:nvSpPr>
        <p:spPr/>
        <p:txBody>
          <a:bodyPr/>
          <a:lstStyle/>
          <a:p>
            <a:pPr eaLnBrk="1" hangingPunct="1"/>
            <a:r>
              <a:rPr lang="en-US" altLang="en-US" sz="3200" dirty="0"/>
              <a:t>Rotation is not complete until L passes beyond far lane-line extended.</a:t>
            </a:r>
          </a:p>
          <a:p>
            <a:pPr eaLnBrk="1" hangingPunct="1"/>
            <a:r>
              <a:rPr lang="en-US" altLang="en-US" sz="3200" dirty="0"/>
              <a:t>L must officiate play in the post – even while moving across the lane.</a:t>
            </a:r>
          </a:p>
          <a:p>
            <a:pPr eaLnBrk="1" hangingPunct="1"/>
            <a:r>
              <a:rPr lang="en-US" altLang="en-US" sz="3200" dirty="0"/>
              <a:t>If the L begins to rotate and ball is quickly reversed, or a quick shot taken – L does not have to complete rotation.</a:t>
            </a:r>
          </a:p>
          <a:p>
            <a:pPr eaLnBrk="1" hangingPunct="1"/>
            <a:r>
              <a:rPr lang="en-US" altLang="en-US" sz="3200" dirty="0"/>
              <a:t>There should rarely be two T’s – there may be two C’s for brief periods of time.</a:t>
            </a:r>
          </a:p>
        </p:txBody>
      </p:sp>
    </p:spTree>
    <p:extLst>
      <p:ext uri="{BB962C8B-B14F-4D97-AF65-F5344CB8AC3E}">
        <p14:creationId xmlns:p14="http://schemas.microsoft.com/office/powerpoint/2010/main" val="10726610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0296">
                                            <p:txEl>
                                              <p:pRg st="0" end="0"/>
                                            </p:txEl>
                                          </p:spTgt>
                                        </p:tgtEl>
                                        <p:attrNameLst>
                                          <p:attrName>style.visibility</p:attrName>
                                        </p:attrNameLst>
                                      </p:cBhvr>
                                      <p:to>
                                        <p:strVal val="visible"/>
                                      </p:to>
                                    </p:set>
                                    <p:anim calcmode="lin" valueType="num">
                                      <p:cBhvr additive="base">
                                        <p:cTn id="7" dur="500" fill="hold"/>
                                        <p:tgtEl>
                                          <p:spTgt spid="14029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02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0296">
                                            <p:txEl>
                                              <p:pRg st="1" end="1"/>
                                            </p:txEl>
                                          </p:spTgt>
                                        </p:tgtEl>
                                        <p:attrNameLst>
                                          <p:attrName>style.visibility</p:attrName>
                                        </p:attrNameLst>
                                      </p:cBhvr>
                                      <p:to>
                                        <p:strVal val="visible"/>
                                      </p:to>
                                    </p:set>
                                    <p:anim calcmode="lin" valueType="num">
                                      <p:cBhvr additive="base">
                                        <p:cTn id="13" dur="500" fill="hold"/>
                                        <p:tgtEl>
                                          <p:spTgt spid="14029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029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0296">
                                            <p:txEl>
                                              <p:pRg st="2" end="2"/>
                                            </p:txEl>
                                          </p:spTgt>
                                        </p:tgtEl>
                                        <p:attrNameLst>
                                          <p:attrName>style.visibility</p:attrName>
                                        </p:attrNameLst>
                                      </p:cBhvr>
                                      <p:to>
                                        <p:strVal val="visible"/>
                                      </p:to>
                                    </p:set>
                                    <p:anim calcmode="lin" valueType="num">
                                      <p:cBhvr additive="base">
                                        <p:cTn id="19" dur="500" fill="hold"/>
                                        <p:tgtEl>
                                          <p:spTgt spid="14029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029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0296">
                                            <p:txEl>
                                              <p:pRg st="3" end="3"/>
                                            </p:txEl>
                                          </p:spTgt>
                                        </p:tgtEl>
                                        <p:attrNameLst>
                                          <p:attrName>style.visibility</p:attrName>
                                        </p:attrNameLst>
                                      </p:cBhvr>
                                      <p:to>
                                        <p:strVal val="visible"/>
                                      </p:to>
                                    </p:set>
                                    <p:anim calcmode="lin" valueType="num">
                                      <p:cBhvr additive="base">
                                        <p:cTn id="25" dur="500" fill="hold"/>
                                        <p:tgtEl>
                                          <p:spTgt spid="14029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029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6"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9" name="Rectangle 7">
            <a:extLst>
              <a:ext uri="{FF2B5EF4-FFF2-40B4-BE49-F238E27FC236}">
                <a16:creationId xmlns:a16="http://schemas.microsoft.com/office/drawing/2014/main" id="{49EDEA25-09B0-483C-B147-43A36B23D1A5}"/>
              </a:ext>
            </a:extLst>
          </p:cNvPr>
          <p:cNvSpPr>
            <a:spLocks noGrp="1" noChangeArrowheads="1"/>
          </p:cNvSpPr>
          <p:nvPr>
            <p:ph type="title"/>
          </p:nvPr>
        </p:nvSpPr>
        <p:spPr/>
        <p:txBody>
          <a:bodyPr/>
          <a:lstStyle/>
          <a:p>
            <a:pPr eaLnBrk="1" hangingPunct="1">
              <a:defRPr/>
            </a:pPr>
            <a:r>
              <a:rPr lang="en-US" altLang="en-US"/>
              <a:t>Rotations</a:t>
            </a:r>
          </a:p>
        </p:txBody>
      </p:sp>
      <p:sp>
        <p:nvSpPr>
          <p:cNvPr id="140296" name="Rectangle 8">
            <a:extLst>
              <a:ext uri="{FF2B5EF4-FFF2-40B4-BE49-F238E27FC236}">
                <a16:creationId xmlns:a16="http://schemas.microsoft.com/office/drawing/2014/main" id="{03979E2A-90AB-454E-840F-B12DC50A05F1}"/>
              </a:ext>
            </a:extLst>
          </p:cNvPr>
          <p:cNvSpPr>
            <a:spLocks noGrp="1"/>
          </p:cNvSpPr>
          <p:nvPr>
            <p:ph idx="1"/>
          </p:nvPr>
        </p:nvSpPr>
        <p:spPr/>
        <p:txBody>
          <a:bodyPr/>
          <a:lstStyle/>
          <a:p>
            <a:pPr eaLnBrk="1" hangingPunct="1"/>
            <a:r>
              <a:rPr lang="en-US" altLang="en-US" sz="3200" dirty="0"/>
              <a:t>If a trap occurs near the division line on C’s side of court, C moves higher to officiate that play and L should initiate a rotation.</a:t>
            </a:r>
          </a:p>
          <a:p>
            <a:pPr eaLnBrk="1" hangingPunct="1"/>
            <a:r>
              <a:rPr lang="en-US" altLang="en-US" sz="3200" dirty="0"/>
              <a:t>If L does not rotate – C should go back to a normal C position when play permits.</a:t>
            </a:r>
          </a:p>
          <a:p>
            <a:pPr eaLnBrk="1" hangingPunct="1"/>
            <a:r>
              <a:rPr lang="en-US" altLang="en-US" sz="3200" dirty="0"/>
              <a:t>Remember, only the L initiates a rotation! The C only </a:t>
            </a:r>
            <a:r>
              <a:rPr lang="en-US" altLang="en-US" sz="3200" i="1" dirty="0"/>
              <a:t>facilitates</a:t>
            </a:r>
            <a:r>
              <a:rPr lang="en-US" altLang="en-US" sz="3200" dirty="0"/>
              <a:t> the rotation in this case.</a:t>
            </a:r>
          </a:p>
        </p:txBody>
      </p:sp>
    </p:spTree>
    <p:extLst>
      <p:ext uri="{BB962C8B-B14F-4D97-AF65-F5344CB8AC3E}">
        <p14:creationId xmlns:p14="http://schemas.microsoft.com/office/powerpoint/2010/main" val="43944637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0296">
                                            <p:txEl>
                                              <p:pRg st="0" end="0"/>
                                            </p:txEl>
                                          </p:spTgt>
                                        </p:tgtEl>
                                        <p:attrNameLst>
                                          <p:attrName>style.visibility</p:attrName>
                                        </p:attrNameLst>
                                      </p:cBhvr>
                                      <p:to>
                                        <p:strVal val="visible"/>
                                      </p:to>
                                    </p:set>
                                    <p:anim calcmode="lin" valueType="num">
                                      <p:cBhvr additive="base">
                                        <p:cTn id="7" dur="500" fill="hold"/>
                                        <p:tgtEl>
                                          <p:spTgt spid="14029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02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0296">
                                            <p:txEl>
                                              <p:pRg st="1" end="1"/>
                                            </p:txEl>
                                          </p:spTgt>
                                        </p:tgtEl>
                                        <p:attrNameLst>
                                          <p:attrName>style.visibility</p:attrName>
                                        </p:attrNameLst>
                                      </p:cBhvr>
                                      <p:to>
                                        <p:strVal val="visible"/>
                                      </p:to>
                                    </p:set>
                                    <p:anim calcmode="lin" valueType="num">
                                      <p:cBhvr additive="base">
                                        <p:cTn id="13" dur="500" fill="hold"/>
                                        <p:tgtEl>
                                          <p:spTgt spid="14029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029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0296">
                                            <p:txEl>
                                              <p:pRg st="2" end="2"/>
                                            </p:txEl>
                                          </p:spTgt>
                                        </p:tgtEl>
                                        <p:attrNameLst>
                                          <p:attrName>style.visibility</p:attrName>
                                        </p:attrNameLst>
                                      </p:cBhvr>
                                      <p:to>
                                        <p:strVal val="visible"/>
                                      </p:to>
                                    </p:set>
                                    <p:anim calcmode="lin" valueType="num">
                                      <p:cBhvr additive="base">
                                        <p:cTn id="19" dur="500" fill="hold"/>
                                        <p:tgtEl>
                                          <p:spTgt spid="14029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029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6"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Rectangle 107">
            <a:extLst>
              <a:ext uri="{FF2B5EF4-FFF2-40B4-BE49-F238E27FC236}">
                <a16:creationId xmlns:a16="http://schemas.microsoft.com/office/drawing/2014/main" id="{0806517F-F6F0-425E-9F33-B904968F4481}"/>
              </a:ext>
            </a:extLst>
          </p:cNvPr>
          <p:cNvSpPr>
            <a:spLocks noGrp="1" noChangeArrowheads="1"/>
          </p:cNvSpPr>
          <p:nvPr>
            <p:ph type="title"/>
          </p:nvPr>
        </p:nvSpPr>
        <p:spPr/>
        <p:txBody>
          <a:bodyPr/>
          <a:lstStyle/>
          <a:p>
            <a:pPr eaLnBrk="1" hangingPunct="1">
              <a:defRPr/>
            </a:pPr>
            <a:r>
              <a:rPr lang="en-US" altLang="en-US"/>
              <a:t>Rotation Sequence</a:t>
            </a:r>
          </a:p>
        </p:txBody>
      </p:sp>
      <p:sp>
        <p:nvSpPr>
          <p:cNvPr id="98309" name="Rectangle 108">
            <a:extLst>
              <a:ext uri="{FF2B5EF4-FFF2-40B4-BE49-F238E27FC236}">
                <a16:creationId xmlns:a16="http://schemas.microsoft.com/office/drawing/2014/main" id="{D5E19DA8-12EC-4721-9864-F1D900064BDE}"/>
              </a:ext>
            </a:extLst>
          </p:cNvPr>
          <p:cNvSpPr>
            <a:spLocks noGrp="1" noChangeArrowheads="1"/>
          </p:cNvSpPr>
          <p:nvPr>
            <p:ph idx="1"/>
          </p:nvPr>
        </p:nvSpPr>
        <p:spPr>
          <a:xfrm>
            <a:off x="1673034" y="2074071"/>
            <a:ext cx="9696833" cy="646111"/>
          </a:xfrm>
        </p:spPr>
        <p:txBody>
          <a:bodyPr/>
          <a:lstStyle/>
          <a:p>
            <a:pPr marL="0" indent="0" eaLnBrk="1" hangingPunct="1">
              <a:buFont typeface="Wingdings" panose="05000000000000000000" pitchFamily="2" charset="2"/>
              <a:buNone/>
              <a:defRPr/>
            </a:pPr>
            <a:r>
              <a:rPr lang="en-US" altLang="en-US" dirty="0"/>
              <a:t>L goes to ball-side, T closes down, C completes rotation (last to rotate)</a:t>
            </a:r>
          </a:p>
          <a:p>
            <a:pPr eaLnBrk="1" hangingPunct="1">
              <a:defRPr/>
            </a:pPr>
            <a:endParaRPr lang="en-US" altLang="en-US" dirty="0"/>
          </a:p>
        </p:txBody>
      </p:sp>
      <p:pic>
        <p:nvPicPr>
          <p:cNvPr id="45067" name="Picture 11" descr="pg 51 - blank field">
            <a:extLst>
              <a:ext uri="{FF2B5EF4-FFF2-40B4-BE49-F238E27FC236}">
                <a16:creationId xmlns:a16="http://schemas.microsoft.com/office/drawing/2014/main" id="{82356A36-5041-4E06-B7EB-6CA547AF3B1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32113" y="2819400"/>
            <a:ext cx="57721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Picture 15" descr="pg 51 - L">
            <a:extLst>
              <a:ext uri="{FF2B5EF4-FFF2-40B4-BE49-F238E27FC236}">
                <a16:creationId xmlns:a16="http://schemas.microsoft.com/office/drawing/2014/main" id="{DE4F4675-4579-4F39-B024-66D9CB366E3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14750" y="2819400"/>
            <a:ext cx="2746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2" name="Picture 16" descr="pg 51 - T">
            <a:extLst>
              <a:ext uri="{FF2B5EF4-FFF2-40B4-BE49-F238E27FC236}">
                <a16:creationId xmlns:a16="http://schemas.microsoft.com/office/drawing/2014/main" id="{688DCF77-9F91-4664-A58F-9B56ED2D7A9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19550" y="5486400"/>
            <a:ext cx="2746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3" name="Picture 17" descr="pg 51 - C">
            <a:extLst>
              <a:ext uri="{FF2B5EF4-FFF2-40B4-BE49-F238E27FC236}">
                <a16:creationId xmlns:a16="http://schemas.microsoft.com/office/drawing/2014/main" id="{5F6B891A-AA74-4919-8018-CA1500873B2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219950" y="4495800"/>
            <a:ext cx="2746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7" name="Picture 21" descr="pg 51 - BKB">
            <a:extLst>
              <a:ext uri="{FF2B5EF4-FFF2-40B4-BE49-F238E27FC236}">
                <a16:creationId xmlns:a16="http://schemas.microsoft.com/office/drawing/2014/main" id="{BCEB03D0-2A50-415B-B680-1C046B5FDCC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248151" y="4724400"/>
            <a:ext cx="1365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99" name="Picture 43" descr="pg 51 - orange field">
            <a:extLst>
              <a:ext uri="{FF2B5EF4-FFF2-40B4-BE49-F238E27FC236}">
                <a16:creationId xmlns:a16="http://schemas.microsoft.com/office/drawing/2014/main" id="{AA6DB7E1-CF41-4D87-AE5E-52840229F26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203701" y="4679951"/>
            <a:ext cx="2016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0" name="Picture 44" descr="pg 51 - BKB">
            <a:extLst>
              <a:ext uri="{FF2B5EF4-FFF2-40B4-BE49-F238E27FC236}">
                <a16:creationId xmlns:a16="http://schemas.microsoft.com/office/drawing/2014/main" id="{02A96E82-7422-46E8-A1C5-B3CAFC4ACF5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00551" y="4876800"/>
            <a:ext cx="1365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1" name="Picture 45" descr="pg 51 - blue field">
            <a:extLst>
              <a:ext uri="{FF2B5EF4-FFF2-40B4-BE49-F238E27FC236}">
                <a16:creationId xmlns:a16="http://schemas.microsoft.com/office/drawing/2014/main" id="{0BDF7D6F-0F75-4264-9ED2-CF146864A207}"/>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714751" y="2819401"/>
            <a:ext cx="27781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2" name="Picture 46" descr="pg 51 - L">
            <a:extLst>
              <a:ext uri="{FF2B5EF4-FFF2-40B4-BE49-F238E27FC236}">
                <a16:creationId xmlns:a16="http://schemas.microsoft.com/office/drawing/2014/main" id="{15B6D9F2-00C1-41FA-AA20-B5143F7F8F4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19550" y="2819400"/>
            <a:ext cx="2746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3" name="Picture 47" descr="pg 51 - blue field">
            <a:extLst>
              <a:ext uri="{FF2B5EF4-FFF2-40B4-BE49-F238E27FC236}">
                <a16:creationId xmlns:a16="http://schemas.microsoft.com/office/drawing/2014/main" id="{791F47A8-3D33-45AC-9676-695B0ED1638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019551" y="2819401"/>
            <a:ext cx="27781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4" name="Picture 48" descr="pg 51 - L">
            <a:extLst>
              <a:ext uri="{FF2B5EF4-FFF2-40B4-BE49-F238E27FC236}">
                <a16:creationId xmlns:a16="http://schemas.microsoft.com/office/drawing/2014/main" id="{2FFA6328-EA8C-46C7-A6CD-F666228BB32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78314" y="2819400"/>
            <a:ext cx="2746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5" name="Picture 49" descr="pg 51 - orange field">
            <a:extLst>
              <a:ext uri="{FF2B5EF4-FFF2-40B4-BE49-F238E27FC236}">
                <a16:creationId xmlns:a16="http://schemas.microsoft.com/office/drawing/2014/main" id="{28D5BDBC-B837-45E8-99F5-5C91797184A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356101" y="4832351"/>
            <a:ext cx="2016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6" name="Picture 50" descr="pg 51 - BKB">
            <a:extLst>
              <a:ext uri="{FF2B5EF4-FFF2-40B4-BE49-F238E27FC236}">
                <a16:creationId xmlns:a16="http://schemas.microsoft.com/office/drawing/2014/main" id="{E26FC7D0-48D9-40D8-9C40-FE271A97AB7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91051" y="5029200"/>
            <a:ext cx="1365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7" name="Picture 51" descr="pg 51 - blue field">
            <a:extLst>
              <a:ext uri="{FF2B5EF4-FFF2-40B4-BE49-F238E27FC236}">
                <a16:creationId xmlns:a16="http://schemas.microsoft.com/office/drawing/2014/main" id="{903D8735-7FD0-41C0-B893-3DA1DE01F6C9}"/>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267201" y="2819401"/>
            <a:ext cx="27781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8" name="Picture 52" descr="pg 51 - L">
            <a:extLst>
              <a:ext uri="{FF2B5EF4-FFF2-40B4-BE49-F238E27FC236}">
                <a16:creationId xmlns:a16="http://schemas.microsoft.com/office/drawing/2014/main" id="{FC9C0574-ADAE-47FB-B91F-691A2C5A40B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27550" y="2819400"/>
            <a:ext cx="2746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09" name="Picture 53" descr="pg 51 - orange field">
            <a:extLst>
              <a:ext uri="{FF2B5EF4-FFF2-40B4-BE49-F238E27FC236}">
                <a16:creationId xmlns:a16="http://schemas.microsoft.com/office/drawing/2014/main" id="{12EB98B8-4959-443A-8442-961CBEE4C11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552951" y="5016501"/>
            <a:ext cx="2016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0" name="Picture 54" descr="pg 51 - BKB">
            <a:extLst>
              <a:ext uri="{FF2B5EF4-FFF2-40B4-BE49-F238E27FC236}">
                <a16:creationId xmlns:a16="http://schemas.microsoft.com/office/drawing/2014/main" id="{1B52BB5A-B603-4BCF-8581-323CC322510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57751" y="5181600"/>
            <a:ext cx="1365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1" name="Picture 55" descr="pg 51 - blue field">
            <a:extLst>
              <a:ext uri="{FF2B5EF4-FFF2-40B4-BE49-F238E27FC236}">
                <a16:creationId xmlns:a16="http://schemas.microsoft.com/office/drawing/2014/main" id="{762367AD-7BE6-4320-A373-EDC04F4FE40E}"/>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533901" y="2832100"/>
            <a:ext cx="3016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2" name="Picture 56" descr="pg 51 - L">
            <a:extLst>
              <a:ext uri="{FF2B5EF4-FFF2-40B4-BE49-F238E27FC236}">
                <a16:creationId xmlns:a16="http://schemas.microsoft.com/office/drawing/2014/main" id="{A73FF441-F6E5-47CD-A329-9A7E711B51A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45050" y="2819400"/>
            <a:ext cx="2746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3" name="Picture 57" descr="pg 51 - orange field">
            <a:extLst>
              <a:ext uri="{FF2B5EF4-FFF2-40B4-BE49-F238E27FC236}">
                <a16:creationId xmlns:a16="http://schemas.microsoft.com/office/drawing/2014/main" id="{68A2E523-1A00-4045-9E25-FAD063A9CC7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813301" y="5181601"/>
            <a:ext cx="2016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4" name="Picture 58" descr="pg 51 - BKB">
            <a:extLst>
              <a:ext uri="{FF2B5EF4-FFF2-40B4-BE49-F238E27FC236}">
                <a16:creationId xmlns:a16="http://schemas.microsoft.com/office/drawing/2014/main" id="{2752EBAE-E3DD-4266-9569-5B1C683140D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86351" y="5257800"/>
            <a:ext cx="1365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5" name="Picture 59" descr="pg 51 - orange field">
            <a:extLst>
              <a:ext uri="{FF2B5EF4-FFF2-40B4-BE49-F238E27FC236}">
                <a16:creationId xmlns:a16="http://schemas.microsoft.com/office/drawing/2014/main" id="{87EB2E2F-F546-4710-816C-DBFEFA4CB148}"/>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080001" y="5245101"/>
            <a:ext cx="2016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6" name="Picture 60" descr="pg 51 - BKB">
            <a:extLst>
              <a:ext uri="{FF2B5EF4-FFF2-40B4-BE49-F238E27FC236}">
                <a16:creationId xmlns:a16="http://schemas.microsoft.com/office/drawing/2014/main" id="{D09DB54F-7084-4F5A-8258-54663543F90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289551" y="5264150"/>
            <a:ext cx="1365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7" name="Picture 61" descr="pg 51 - orange field">
            <a:extLst>
              <a:ext uri="{FF2B5EF4-FFF2-40B4-BE49-F238E27FC236}">
                <a16:creationId xmlns:a16="http://schemas.microsoft.com/office/drawing/2014/main" id="{CECA8747-1C96-4771-AC0C-2FB5D3DF671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264151" y="5245101"/>
            <a:ext cx="2016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8" name="Picture 62" descr="pg 51 - BKB">
            <a:extLst>
              <a:ext uri="{FF2B5EF4-FFF2-40B4-BE49-F238E27FC236}">
                <a16:creationId xmlns:a16="http://schemas.microsoft.com/office/drawing/2014/main" id="{82CD43A8-7956-43D7-A6A7-B3771EECF0AE}"/>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18151" y="5257800"/>
            <a:ext cx="1365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19" name="Picture 63" descr="pg 51 - orange field">
            <a:extLst>
              <a:ext uri="{FF2B5EF4-FFF2-40B4-BE49-F238E27FC236}">
                <a16:creationId xmlns:a16="http://schemas.microsoft.com/office/drawing/2014/main" id="{43C055CB-6480-4B3A-9C15-143AA70979A4}"/>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73701" y="5238751"/>
            <a:ext cx="2016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20" name="Picture 64" descr="pg 51 - BKB">
            <a:extLst>
              <a:ext uri="{FF2B5EF4-FFF2-40B4-BE49-F238E27FC236}">
                <a16:creationId xmlns:a16="http://schemas.microsoft.com/office/drawing/2014/main" id="{EB5143BA-C2C3-4804-BFD6-5BC80E28AF6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72151" y="5257800"/>
            <a:ext cx="1365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21" name="Picture 65" descr="pg 51 - orange field">
            <a:extLst>
              <a:ext uri="{FF2B5EF4-FFF2-40B4-BE49-F238E27FC236}">
                <a16:creationId xmlns:a16="http://schemas.microsoft.com/office/drawing/2014/main" id="{E6874BDD-2D88-4370-A9B6-C7447384531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727701" y="5232401"/>
            <a:ext cx="2016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23" name="Picture 67" descr="pg 51 - blue field">
            <a:extLst>
              <a:ext uri="{FF2B5EF4-FFF2-40B4-BE49-F238E27FC236}">
                <a16:creationId xmlns:a16="http://schemas.microsoft.com/office/drawing/2014/main" id="{502B3C43-D0A4-4035-B00D-45C4E9D41C17}"/>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845051" y="2819401"/>
            <a:ext cx="27781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24" name="Picture 68" descr="pg 51 - L">
            <a:extLst>
              <a:ext uri="{FF2B5EF4-FFF2-40B4-BE49-F238E27FC236}">
                <a16:creationId xmlns:a16="http://schemas.microsoft.com/office/drawing/2014/main" id="{2645BE5F-DF85-48A3-A48D-EFF779B691A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92714" y="2819400"/>
            <a:ext cx="2746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27" name="Picture 71" descr="pg 51 - BKB">
            <a:extLst>
              <a:ext uri="{FF2B5EF4-FFF2-40B4-BE49-F238E27FC236}">
                <a16:creationId xmlns:a16="http://schemas.microsoft.com/office/drawing/2014/main" id="{3FC47B2A-1E48-45DF-BEE3-891369ED3BF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29351" y="5105400"/>
            <a:ext cx="1365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26" name="Picture 70" descr="pg 51 - blue field">
            <a:extLst>
              <a:ext uri="{FF2B5EF4-FFF2-40B4-BE49-F238E27FC236}">
                <a16:creationId xmlns:a16="http://schemas.microsoft.com/office/drawing/2014/main" id="{E743A895-6924-4CB1-8377-E0C22CF4C37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194301" y="2819401"/>
            <a:ext cx="27781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28" name="Picture 72" descr="pg 51 - L">
            <a:extLst>
              <a:ext uri="{FF2B5EF4-FFF2-40B4-BE49-F238E27FC236}">
                <a16:creationId xmlns:a16="http://schemas.microsoft.com/office/drawing/2014/main" id="{3FD6CF07-823A-4D09-81A4-0F87D25D6D9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43550" y="2819400"/>
            <a:ext cx="2746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29" name="Picture 73" descr="pg 51 - orange field">
            <a:extLst>
              <a:ext uri="{FF2B5EF4-FFF2-40B4-BE49-F238E27FC236}">
                <a16:creationId xmlns:a16="http://schemas.microsoft.com/office/drawing/2014/main" id="{040250FB-1937-46DB-B706-005911EEC8B4}"/>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181850" y="4495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30" name="Picture 74" descr="pg 51 - C">
            <a:extLst>
              <a:ext uri="{FF2B5EF4-FFF2-40B4-BE49-F238E27FC236}">
                <a16:creationId xmlns:a16="http://schemas.microsoft.com/office/drawing/2014/main" id="{FA548491-15C4-46E5-B174-8EA9E164CB7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43750" y="4876800"/>
            <a:ext cx="2746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31" name="Picture 75" descr="pg 51 - orange field">
            <a:extLst>
              <a:ext uri="{FF2B5EF4-FFF2-40B4-BE49-F238E27FC236}">
                <a16:creationId xmlns:a16="http://schemas.microsoft.com/office/drawing/2014/main" id="{2B5A847D-4029-4588-B0A0-8B37BD56113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203951" y="5067301"/>
            <a:ext cx="2016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32" name="Picture 76" descr="pg 51 - BKB">
            <a:extLst>
              <a:ext uri="{FF2B5EF4-FFF2-40B4-BE49-F238E27FC236}">
                <a16:creationId xmlns:a16="http://schemas.microsoft.com/office/drawing/2014/main" id="{2531B430-BEAD-4C55-966E-69726F5E7E6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57951" y="5060950"/>
            <a:ext cx="1365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33" name="Picture 77" descr="pg 51 - blue field">
            <a:extLst>
              <a:ext uri="{FF2B5EF4-FFF2-40B4-BE49-F238E27FC236}">
                <a16:creationId xmlns:a16="http://schemas.microsoft.com/office/drawing/2014/main" id="{DF7DE16E-9F14-4DBE-AD17-C042B9E5445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543551" y="2819401"/>
            <a:ext cx="27781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34" name="Picture 78" descr="pg 51 - L">
            <a:extLst>
              <a:ext uri="{FF2B5EF4-FFF2-40B4-BE49-F238E27FC236}">
                <a16:creationId xmlns:a16="http://schemas.microsoft.com/office/drawing/2014/main" id="{CD588DB8-DD9B-4802-BFB9-5FA725A47EA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48350" y="2819400"/>
            <a:ext cx="2746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35" name="Picture 79" descr="pg 51 - orange field">
            <a:extLst>
              <a:ext uri="{FF2B5EF4-FFF2-40B4-BE49-F238E27FC236}">
                <a16:creationId xmlns:a16="http://schemas.microsoft.com/office/drawing/2014/main" id="{1BD567D0-F5EA-4FC5-BB92-BD9D12A11CEF}"/>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143750" y="4876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36" name="Picture 80" descr="pg 51 - C">
            <a:extLst>
              <a:ext uri="{FF2B5EF4-FFF2-40B4-BE49-F238E27FC236}">
                <a16:creationId xmlns:a16="http://schemas.microsoft.com/office/drawing/2014/main" id="{DEF72F8A-6B44-4626-AD8C-68D95F5CAAE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35800" y="5181600"/>
            <a:ext cx="2746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37" name="Picture 81" descr="pg 51 - orange field">
            <a:extLst>
              <a:ext uri="{FF2B5EF4-FFF2-40B4-BE49-F238E27FC236}">
                <a16:creationId xmlns:a16="http://schemas.microsoft.com/office/drawing/2014/main" id="{14FB0E57-A7D1-4A0C-853C-33EF108874F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13501" y="5029201"/>
            <a:ext cx="2016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38" name="Picture 82" descr="pg 51 - BKB">
            <a:extLst>
              <a:ext uri="{FF2B5EF4-FFF2-40B4-BE49-F238E27FC236}">
                <a16:creationId xmlns:a16="http://schemas.microsoft.com/office/drawing/2014/main" id="{206618E8-32AF-4B7B-A67B-831E4370509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10351" y="4953000"/>
            <a:ext cx="1365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39" name="Picture 83" descr="pg 51 - blue field">
            <a:extLst>
              <a:ext uri="{FF2B5EF4-FFF2-40B4-BE49-F238E27FC236}">
                <a16:creationId xmlns:a16="http://schemas.microsoft.com/office/drawing/2014/main" id="{96ACD419-265F-40D3-95BA-5C4480CBB98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848351" y="2819401"/>
            <a:ext cx="27781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40" name="Picture 84" descr="pg 51 - L">
            <a:extLst>
              <a:ext uri="{FF2B5EF4-FFF2-40B4-BE49-F238E27FC236}">
                <a16:creationId xmlns:a16="http://schemas.microsoft.com/office/drawing/2014/main" id="{DABAB2A0-9ADD-4A08-9356-AC174196A11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04025" y="2863850"/>
            <a:ext cx="2746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41" name="Picture 85" descr="pg 51 - orange field">
            <a:extLst>
              <a:ext uri="{FF2B5EF4-FFF2-40B4-BE49-F238E27FC236}">
                <a16:creationId xmlns:a16="http://schemas.microsoft.com/office/drawing/2014/main" id="{6D165FDA-5A8E-406E-A895-FBAD9857E334}"/>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023100" y="5156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42" name="Picture 86" descr="pg 51 - C">
            <a:extLst>
              <a:ext uri="{FF2B5EF4-FFF2-40B4-BE49-F238E27FC236}">
                <a16:creationId xmlns:a16="http://schemas.microsoft.com/office/drawing/2014/main" id="{5027B557-9CE0-4976-9398-61800669EAC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91350" y="5486400"/>
            <a:ext cx="2746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45" name="Picture 89" descr="pg 51 - L">
            <a:extLst>
              <a:ext uri="{FF2B5EF4-FFF2-40B4-BE49-F238E27FC236}">
                <a16:creationId xmlns:a16="http://schemas.microsoft.com/office/drawing/2014/main" id="{5C89B33C-6278-40B4-9475-9B6F2E0B693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27800" y="2819400"/>
            <a:ext cx="2746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44" name="Picture 88" descr="pg 51 - blue field">
            <a:extLst>
              <a:ext uri="{FF2B5EF4-FFF2-40B4-BE49-F238E27FC236}">
                <a16:creationId xmlns:a16="http://schemas.microsoft.com/office/drawing/2014/main" id="{9F8CFE8B-804E-4E6E-9F71-6B657A9EF96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226301" y="2841626"/>
            <a:ext cx="27781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46" name="Picture 90" descr="pg 51 - orange field">
            <a:extLst>
              <a:ext uri="{FF2B5EF4-FFF2-40B4-BE49-F238E27FC236}">
                <a16:creationId xmlns:a16="http://schemas.microsoft.com/office/drawing/2014/main" id="{AD8A5DB4-0D4A-4C7E-A579-1AD8B246ED0E}"/>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78601" y="4927601"/>
            <a:ext cx="2016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47" name="Picture 91" descr="pg 51 - BKB">
            <a:extLst>
              <a:ext uri="{FF2B5EF4-FFF2-40B4-BE49-F238E27FC236}">
                <a16:creationId xmlns:a16="http://schemas.microsoft.com/office/drawing/2014/main" id="{DB086DFD-4C3D-4A89-92D8-9B73D3BCB7D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67501" y="4889500"/>
            <a:ext cx="1365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48" name="Picture 92" descr="pg 51 - orange field">
            <a:extLst>
              <a:ext uri="{FF2B5EF4-FFF2-40B4-BE49-F238E27FC236}">
                <a16:creationId xmlns:a16="http://schemas.microsoft.com/office/drawing/2014/main" id="{DEAC3957-DE4A-4924-ADF0-67F09EDC7BE3}"/>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940300" y="5486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49" name="Picture 93" descr="pg 51 - T">
            <a:extLst>
              <a:ext uri="{FF2B5EF4-FFF2-40B4-BE49-F238E27FC236}">
                <a16:creationId xmlns:a16="http://schemas.microsoft.com/office/drawing/2014/main" id="{37BF3CD9-C02A-4228-92F0-6CE0B68159D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19550" y="5181600"/>
            <a:ext cx="27463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50" name="Picture 94" descr="pg 51 - orange field">
            <a:extLst>
              <a:ext uri="{FF2B5EF4-FFF2-40B4-BE49-F238E27FC236}">
                <a16:creationId xmlns:a16="http://schemas.microsoft.com/office/drawing/2014/main" id="{15BC123F-178A-4A82-A0F4-A10233DD2A16}"/>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006850" y="51435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51" name="Picture 95" descr="pg 51 - T">
            <a:extLst>
              <a:ext uri="{FF2B5EF4-FFF2-40B4-BE49-F238E27FC236}">
                <a16:creationId xmlns:a16="http://schemas.microsoft.com/office/drawing/2014/main" id="{AB9C9885-100B-4794-BAFC-5ED97DA471C9}"/>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4784725" y="4832351"/>
            <a:ext cx="12858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53" name="Picture 97" descr="pg 51 - orange field">
            <a:extLst>
              <a:ext uri="{FF2B5EF4-FFF2-40B4-BE49-F238E27FC236}">
                <a16:creationId xmlns:a16="http://schemas.microsoft.com/office/drawing/2014/main" id="{8C5ACB99-0827-4983-900C-756EC317FEFA}"/>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29401" y="4845051"/>
            <a:ext cx="201613"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54" name="Picture 98" descr="pg 51 - BKB">
            <a:extLst>
              <a:ext uri="{FF2B5EF4-FFF2-40B4-BE49-F238E27FC236}">
                <a16:creationId xmlns:a16="http://schemas.microsoft.com/office/drawing/2014/main" id="{58AE10C6-8AAB-48D6-9E09-069255A1AB0D}"/>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51689" y="4494213"/>
            <a:ext cx="136525"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55" name="Picture 99" descr="pg 51 - blue field">
            <a:extLst>
              <a:ext uri="{FF2B5EF4-FFF2-40B4-BE49-F238E27FC236}">
                <a16:creationId xmlns:a16="http://schemas.microsoft.com/office/drawing/2014/main" id="{DE5B5445-9845-4EB9-94A3-F08B2450552F}"/>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521451" y="2819401"/>
            <a:ext cx="277813"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56" name="Picture 100" descr="pg 51 - L">
            <a:extLst>
              <a:ext uri="{FF2B5EF4-FFF2-40B4-BE49-F238E27FC236}">
                <a16:creationId xmlns:a16="http://schemas.microsoft.com/office/drawing/2014/main" id="{A63F99B8-0553-4221-8B8B-790D4B5BEF5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94500" y="2819400"/>
            <a:ext cx="2746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57" name="Picture 101" descr="pg 51 - Red T">
            <a:extLst>
              <a:ext uri="{FF2B5EF4-FFF2-40B4-BE49-F238E27FC236}">
                <a16:creationId xmlns:a16="http://schemas.microsoft.com/office/drawing/2014/main" id="{CE0A5AC7-CED0-42C0-A348-33F3E4048175}"/>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973889" y="5459413"/>
            <a:ext cx="2746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158" name="Picture 102" descr="pg 51 - Red C">
            <a:extLst>
              <a:ext uri="{FF2B5EF4-FFF2-40B4-BE49-F238E27FC236}">
                <a16:creationId xmlns:a16="http://schemas.microsoft.com/office/drawing/2014/main" id="{D539520C-6C8F-47AD-AF42-B201FA980B68}"/>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703764" y="4760913"/>
            <a:ext cx="2762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843132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499"/>
                                          </p:stCondLst>
                                        </p:cTn>
                                        <p:tgtEl>
                                          <p:spTgt spid="4507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45072"/>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45073"/>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45077"/>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45099"/>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499"/>
                                          </p:stCondLst>
                                        </p:cTn>
                                        <p:tgtEl>
                                          <p:spTgt spid="45100"/>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nodeType="afterEffect">
                                  <p:stCondLst>
                                    <p:cond delay="0"/>
                                  </p:stCondLst>
                                  <p:childTnLst>
                                    <p:set>
                                      <p:cBhvr>
                                        <p:cTn id="24" dur="1" fill="hold">
                                          <p:stCondLst>
                                            <p:cond delay="499"/>
                                          </p:stCondLst>
                                        </p:cTn>
                                        <p:tgtEl>
                                          <p:spTgt spid="45101"/>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nodeType="afterEffect">
                                  <p:stCondLst>
                                    <p:cond delay="0"/>
                                  </p:stCondLst>
                                  <p:childTnLst>
                                    <p:set>
                                      <p:cBhvr>
                                        <p:cTn id="27" dur="1" fill="hold">
                                          <p:stCondLst>
                                            <p:cond delay="499"/>
                                          </p:stCondLst>
                                        </p:cTn>
                                        <p:tgtEl>
                                          <p:spTgt spid="45102"/>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nodeType="afterEffect">
                                  <p:stCondLst>
                                    <p:cond delay="0"/>
                                  </p:stCondLst>
                                  <p:childTnLst>
                                    <p:set>
                                      <p:cBhvr>
                                        <p:cTn id="30" dur="1" fill="hold">
                                          <p:stCondLst>
                                            <p:cond delay="499"/>
                                          </p:stCondLst>
                                        </p:cTn>
                                        <p:tgtEl>
                                          <p:spTgt spid="45103"/>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nodeType="afterEffect">
                                  <p:stCondLst>
                                    <p:cond delay="0"/>
                                  </p:stCondLst>
                                  <p:childTnLst>
                                    <p:set>
                                      <p:cBhvr>
                                        <p:cTn id="33" dur="1" fill="hold">
                                          <p:stCondLst>
                                            <p:cond delay="499"/>
                                          </p:stCondLst>
                                        </p:cTn>
                                        <p:tgtEl>
                                          <p:spTgt spid="45104"/>
                                        </p:tgtEl>
                                        <p:attrNameLst>
                                          <p:attrName>style.visibility</p:attrName>
                                        </p:attrNameLst>
                                      </p:cBhvr>
                                      <p:to>
                                        <p:strVal val="visible"/>
                                      </p:to>
                                    </p:set>
                                  </p:childTnLst>
                                </p:cTn>
                              </p:par>
                            </p:childTnLst>
                          </p:cTn>
                        </p:par>
                        <p:par>
                          <p:cTn id="34" fill="hold" nodeType="afterGroup">
                            <p:stCondLst>
                              <p:cond delay="5000"/>
                            </p:stCondLst>
                            <p:childTnLst>
                              <p:par>
                                <p:cTn id="35" presetID="1" presetClass="entr" presetSubtype="0" fill="hold" nodeType="afterEffect">
                                  <p:stCondLst>
                                    <p:cond delay="0"/>
                                  </p:stCondLst>
                                  <p:childTnLst>
                                    <p:set>
                                      <p:cBhvr>
                                        <p:cTn id="36" dur="1" fill="hold">
                                          <p:stCondLst>
                                            <p:cond delay="499"/>
                                          </p:stCondLst>
                                        </p:cTn>
                                        <p:tgtEl>
                                          <p:spTgt spid="45105"/>
                                        </p:tgtEl>
                                        <p:attrNameLst>
                                          <p:attrName>style.visibility</p:attrName>
                                        </p:attrNameLst>
                                      </p:cBhvr>
                                      <p:to>
                                        <p:strVal val="visible"/>
                                      </p:to>
                                    </p:set>
                                  </p:childTnLst>
                                </p:cTn>
                              </p:par>
                            </p:childTnLst>
                          </p:cTn>
                        </p:par>
                        <p:par>
                          <p:cTn id="37" fill="hold" nodeType="afterGroup">
                            <p:stCondLst>
                              <p:cond delay="5500"/>
                            </p:stCondLst>
                            <p:childTnLst>
                              <p:par>
                                <p:cTn id="38" presetID="1" presetClass="entr" presetSubtype="0" fill="hold" nodeType="afterEffect">
                                  <p:stCondLst>
                                    <p:cond delay="0"/>
                                  </p:stCondLst>
                                  <p:childTnLst>
                                    <p:set>
                                      <p:cBhvr>
                                        <p:cTn id="39" dur="1" fill="hold">
                                          <p:stCondLst>
                                            <p:cond delay="499"/>
                                          </p:stCondLst>
                                        </p:cTn>
                                        <p:tgtEl>
                                          <p:spTgt spid="45106"/>
                                        </p:tgtEl>
                                        <p:attrNameLst>
                                          <p:attrName>style.visibility</p:attrName>
                                        </p:attrNameLst>
                                      </p:cBhvr>
                                      <p:to>
                                        <p:strVal val="visible"/>
                                      </p:to>
                                    </p:set>
                                  </p:childTnLst>
                                </p:cTn>
                              </p:par>
                            </p:childTnLst>
                          </p:cTn>
                        </p:par>
                        <p:par>
                          <p:cTn id="40" fill="hold" nodeType="afterGroup">
                            <p:stCondLst>
                              <p:cond delay="6000"/>
                            </p:stCondLst>
                            <p:childTnLst>
                              <p:par>
                                <p:cTn id="41" presetID="1" presetClass="entr" presetSubtype="0" fill="hold" nodeType="afterEffect">
                                  <p:stCondLst>
                                    <p:cond delay="0"/>
                                  </p:stCondLst>
                                  <p:childTnLst>
                                    <p:set>
                                      <p:cBhvr>
                                        <p:cTn id="42" dur="1" fill="hold">
                                          <p:stCondLst>
                                            <p:cond delay="499"/>
                                          </p:stCondLst>
                                        </p:cTn>
                                        <p:tgtEl>
                                          <p:spTgt spid="45107"/>
                                        </p:tgtEl>
                                        <p:attrNameLst>
                                          <p:attrName>style.visibility</p:attrName>
                                        </p:attrNameLst>
                                      </p:cBhvr>
                                      <p:to>
                                        <p:strVal val="visible"/>
                                      </p:to>
                                    </p:set>
                                  </p:childTnLst>
                                </p:cTn>
                              </p:par>
                            </p:childTnLst>
                          </p:cTn>
                        </p:par>
                        <p:par>
                          <p:cTn id="43" fill="hold" nodeType="afterGroup">
                            <p:stCondLst>
                              <p:cond delay="6500"/>
                            </p:stCondLst>
                            <p:childTnLst>
                              <p:par>
                                <p:cTn id="44" presetID="1" presetClass="entr" presetSubtype="0" fill="hold" nodeType="afterEffect">
                                  <p:stCondLst>
                                    <p:cond delay="0"/>
                                  </p:stCondLst>
                                  <p:childTnLst>
                                    <p:set>
                                      <p:cBhvr>
                                        <p:cTn id="45" dur="1" fill="hold">
                                          <p:stCondLst>
                                            <p:cond delay="499"/>
                                          </p:stCondLst>
                                        </p:cTn>
                                        <p:tgtEl>
                                          <p:spTgt spid="45108"/>
                                        </p:tgtEl>
                                        <p:attrNameLst>
                                          <p:attrName>style.visibility</p:attrName>
                                        </p:attrNameLst>
                                      </p:cBhvr>
                                      <p:to>
                                        <p:strVal val="visible"/>
                                      </p:to>
                                    </p:set>
                                  </p:childTnLst>
                                </p:cTn>
                              </p:par>
                            </p:childTnLst>
                          </p:cTn>
                        </p:par>
                        <p:par>
                          <p:cTn id="46" fill="hold" nodeType="afterGroup">
                            <p:stCondLst>
                              <p:cond delay="7000"/>
                            </p:stCondLst>
                            <p:childTnLst>
                              <p:par>
                                <p:cTn id="47" presetID="1" presetClass="entr" presetSubtype="0" fill="hold" nodeType="afterEffect">
                                  <p:stCondLst>
                                    <p:cond delay="0"/>
                                  </p:stCondLst>
                                  <p:childTnLst>
                                    <p:set>
                                      <p:cBhvr>
                                        <p:cTn id="48" dur="1" fill="hold">
                                          <p:stCondLst>
                                            <p:cond delay="499"/>
                                          </p:stCondLst>
                                        </p:cTn>
                                        <p:tgtEl>
                                          <p:spTgt spid="45109"/>
                                        </p:tgtEl>
                                        <p:attrNameLst>
                                          <p:attrName>style.visibility</p:attrName>
                                        </p:attrNameLst>
                                      </p:cBhvr>
                                      <p:to>
                                        <p:strVal val="visible"/>
                                      </p:to>
                                    </p:set>
                                  </p:childTnLst>
                                </p:cTn>
                              </p:par>
                            </p:childTnLst>
                          </p:cTn>
                        </p:par>
                        <p:par>
                          <p:cTn id="49" fill="hold" nodeType="afterGroup">
                            <p:stCondLst>
                              <p:cond delay="7500"/>
                            </p:stCondLst>
                            <p:childTnLst>
                              <p:par>
                                <p:cTn id="50" presetID="1" presetClass="entr" presetSubtype="0" fill="hold" nodeType="afterEffect">
                                  <p:stCondLst>
                                    <p:cond delay="0"/>
                                  </p:stCondLst>
                                  <p:childTnLst>
                                    <p:set>
                                      <p:cBhvr>
                                        <p:cTn id="51" dur="1" fill="hold">
                                          <p:stCondLst>
                                            <p:cond delay="499"/>
                                          </p:stCondLst>
                                        </p:cTn>
                                        <p:tgtEl>
                                          <p:spTgt spid="45110"/>
                                        </p:tgtEl>
                                        <p:attrNameLst>
                                          <p:attrName>style.visibility</p:attrName>
                                        </p:attrNameLst>
                                      </p:cBhvr>
                                      <p:to>
                                        <p:strVal val="visible"/>
                                      </p:to>
                                    </p:set>
                                  </p:childTnLst>
                                </p:cTn>
                              </p:par>
                            </p:childTnLst>
                          </p:cTn>
                        </p:par>
                        <p:par>
                          <p:cTn id="52" fill="hold" nodeType="afterGroup">
                            <p:stCondLst>
                              <p:cond delay="8000"/>
                            </p:stCondLst>
                            <p:childTnLst>
                              <p:par>
                                <p:cTn id="53" presetID="1" presetClass="entr" presetSubtype="0" fill="hold" nodeType="afterEffect">
                                  <p:stCondLst>
                                    <p:cond delay="0"/>
                                  </p:stCondLst>
                                  <p:childTnLst>
                                    <p:set>
                                      <p:cBhvr>
                                        <p:cTn id="54" dur="1" fill="hold">
                                          <p:stCondLst>
                                            <p:cond delay="499"/>
                                          </p:stCondLst>
                                        </p:cTn>
                                        <p:tgtEl>
                                          <p:spTgt spid="45111"/>
                                        </p:tgtEl>
                                        <p:attrNameLst>
                                          <p:attrName>style.visibility</p:attrName>
                                        </p:attrNameLst>
                                      </p:cBhvr>
                                      <p:to>
                                        <p:strVal val="visible"/>
                                      </p:to>
                                    </p:set>
                                  </p:childTnLst>
                                </p:cTn>
                              </p:par>
                            </p:childTnLst>
                          </p:cTn>
                        </p:par>
                        <p:par>
                          <p:cTn id="55" fill="hold" nodeType="afterGroup">
                            <p:stCondLst>
                              <p:cond delay="8500"/>
                            </p:stCondLst>
                            <p:childTnLst>
                              <p:par>
                                <p:cTn id="56" presetID="1" presetClass="entr" presetSubtype="0" fill="hold" nodeType="afterEffect">
                                  <p:stCondLst>
                                    <p:cond delay="0"/>
                                  </p:stCondLst>
                                  <p:childTnLst>
                                    <p:set>
                                      <p:cBhvr>
                                        <p:cTn id="57" dur="1" fill="hold">
                                          <p:stCondLst>
                                            <p:cond delay="499"/>
                                          </p:stCondLst>
                                        </p:cTn>
                                        <p:tgtEl>
                                          <p:spTgt spid="45112"/>
                                        </p:tgtEl>
                                        <p:attrNameLst>
                                          <p:attrName>style.visibility</p:attrName>
                                        </p:attrNameLst>
                                      </p:cBhvr>
                                      <p:to>
                                        <p:strVal val="visible"/>
                                      </p:to>
                                    </p:set>
                                  </p:childTnLst>
                                </p:cTn>
                              </p:par>
                            </p:childTnLst>
                          </p:cTn>
                        </p:par>
                        <p:par>
                          <p:cTn id="58" fill="hold" nodeType="afterGroup">
                            <p:stCondLst>
                              <p:cond delay="9000"/>
                            </p:stCondLst>
                            <p:childTnLst>
                              <p:par>
                                <p:cTn id="59" presetID="1" presetClass="entr" presetSubtype="0" fill="hold" nodeType="afterEffect">
                                  <p:stCondLst>
                                    <p:cond delay="0"/>
                                  </p:stCondLst>
                                  <p:childTnLst>
                                    <p:set>
                                      <p:cBhvr>
                                        <p:cTn id="60" dur="1" fill="hold">
                                          <p:stCondLst>
                                            <p:cond delay="499"/>
                                          </p:stCondLst>
                                        </p:cTn>
                                        <p:tgtEl>
                                          <p:spTgt spid="45113"/>
                                        </p:tgtEl>
                                        <p:attrNameLst>
                                          <p:attrName>style.visibility</p:attrName>
                                        </p:attrNameLst>
                                      </p:cBhvr>
                                      <p:to>
                                        <p:strVal val="visible"/>
                                      </p:to>
                                    </p:set>
                                  </p:childTnLst>
                                </p:cTn>
                              </p:par>
                            </p:childTnLst>
                          </p:cTn>
                        </p:par>
                        <p:par>
                          <p:cTn id="61" fill="hold" nodeType="afterGroup">
                            <p:stCondLst>
                              <p:cond delay="9500"/>
                            </p:stCondLst>
                            <p:childTnLst>
                              <p:par>
                                <p:cTn id="62" presetID="1" presetClass="entr" presetSubtype="0" fill="hold" nodeType="afterEffect">
                                  <p:stCondLst>
                                    <p:cond delay="0"/>
                                  </p:stCondLst>
                                  <p:childTnLst>
                                    <p:set>
                                      <p:cBhvr>
                                        <p:cTn id="63" dur="1" fill="hold">
                                          <p:stCondLst>
                                            <p:cond delay="499"/>
                                          </p:stCondLst>
                                        </p:cTn>
                                        <p:tgtEl>
                                          <p:spTgt spid="45114"/>
                                        </p:tgtEl>
                                        <p:attrNameLst>
                                          <p:attrName>style.visibility</p:attrName>
                                        </p:attrNameLst>
                                      </p:cBhvr>
                                      <p:to>
                                        <p:strVal val="visible"/>
                                      </p:to>
                                    </p:set>
                                  </p:childTnLst>
                                </p:cTn>
                              </p:par>
                            </p:childTnLst>
                          </p:cTn>
                        </p:par>
                        <p:par>
                          <p:cTn id="64" fill="hold" nodeType="afterGroup">
                            <p:stCondLst>
                              <p:cond delay="10000"/>
                            </p:stCondLst>
                            <p:childTnLst>
                              <p:par>
                                <p:cTn id="65" presetID="1" presetClass="entr" presetSubtype="0" fill="hold" nodeType="afterEffect">
                                  <p:stCondLst>
                                    <p:cond delay="0"/>
                                  </p:stCondLst>
                                  <p:childTnLst>
                                    <p:set>
                                      <p:cBhvr>
                                        <p:cTn id="66" dur="1" fill="hold">
                                          <p:stCondLst>
                                            <p:cond delay="499"/>
                                          </p:stCondLst>
                                        </p:cTn>
                                        <p:tgtEl>
                                          <p:spTgt spid="45115"/>
                                        </p:tgtEl>
                                        <p:attrNameLst>
                                          <p:attrName>style.visibility</p:attrName>
                                        </p:attrNameLst>
                                      </p:cBhvr>
                                      <p:to>
                                        <p:strVal val="visible"/>
                                      </p:to>
                                    </p:set>
                                  </p:childTnLst>
                                </p:cTn>
                              </p:par>
                            </p:childTnLst>
                          </p:cTn>
                        </p:par>
                        <p:par>
                          <p:cTn id="67" fill="hold" nodeType="afterGroup">
                            <p:stCondLst>
                              <p:cond delay="10500"/>
                            </p:stCondLst>
                            <p:childTnLst>
                              <p:par>
                                <p:cTn id="68" presetID="1" presetClass="entr" presetSubtype="0" fill="hold" nodeType="afterEffect">
                                  <p:stCondLst>
                                    <p:cond delay="0"/>
                                  </p:stCondLst>
                                  <p:childTnLst>
                                    <p:set>
                                      <p:cBhvr>
                                        <p:cTn id="69" dur="1" fill="hold">
                                          <p:stCondLst>
                                            <p:cond delay="499"/>
                                          </p:stCondLst>
                                        </p:cTn>
                                        <p:tgtEl>
                                          <p:spTgt spid="45116"/>
                                        </p:tgtEl>
                                        <p:attrNameLst>
                                          <p:attrName>style.visibility</p:attrName>
                                        </p:attrNameLst>
                                      </p:cBhvr>
                                      <p:to>
                                        <p:strVal val="visible"/>
                                      </p:to>
                                    </p:set>
                                  </p:childTnLst>
                                </p:cTn>
                              </p:par>
                            </p:childTnLst>
                          </p:cTn>
                        </p:par>
                        <p:par>
                          <p:cTn id="70" fill="hold" nodeType="afterGroup">
                            <p:stCondLst>
                              <p:cond delay="11000"/>
                            </p:stCondLst>
                            <p:childTnLst>
                              <p:par>
                                <p:cTn id="71" presetID="1" presetClass="entr" presetSubtype="0" fill="hold" nodeType="afterEffect">
                                  <p:stCondLst>
                                    <p:cond delay="0"/>
                                  </p:stCondLst>
                                  <p:childTnLst>
                                    <p:set>
                                      <p:cBhvr>
                                        <p:cTn id="72" dur="1" fill="hold">
                                          <p:stCondLst>
                                            <p:cond delay="499"/>
                                          </p:stCondLst>
                                        </p:cTn>
                                        <p:tgtEl>
                                          <p:spTgt spid="45117"/>
                                        </p:tgtEl>
                                        <p:attrNameLst>
                                          <p:attrName>style.visibility</p:attrName>
                                        </p:attrNameLst>
                                      </p:cBhvr>
                                      <p:to>
                                        <p:strVal val="visible"/>
                                      </p:to>
                                    </p:set>
                                  </p:childTnLst>
                                </p:cTn>
                              </p:par>
                            </p:childTnLst>
                          </p:cTn>
                        </p:par>
                        <p:par>
                          <p:cTn id="73" fill="hold" nodeType="afterGroup">
                            <p:stCondLst>
                              <p:cond delay="11500"/>
                            </p:stCondLst>
                            <p:childTnLst>
                              <p:par>
                                <p:cTn id="74" presetID="1" presetClass="entr" presetSubtype="0" fill="hold" nodeType="afterEffect">
                                  <p:stCondLst>
                                    <p:cond delay="0"/>
                                  </p:stCondLst>
                                  <p:childTnLst>
                                    <p:set>
                                      <p:cBhvr>
                                        <p:cTn id="75" dur="1" fill="hold">
                                          <p:stCondLst>
                                            <p:cond delay="499"/>
                                          </p:stCondLst>
                                        </p:cTn>
                                        <p:tgtEl>
                                          <p:spTgt spid="45118"/>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nodeType="clickEffect">
                                  <p:stCondLst>
                                    <p:cond delay="0"/>
                                  </p:stCondLst>
                                  <p:childTnLst>
                                    <p:set>
                                      <p:cBhvr>
                                        <p:cTn id="79" dur="1" fill="hold">
                                          <p:stCondLst>
                                            <p:cond delay="499"/>
                                          </p:stCondLst>
                                        </p:cTn>
                                        <p:tgtEl>
                                          <p:spTgt spid="45119"/>
                                        </p:tgtEl>
                                        <p:attrNameLst>
                                          <p:attrName>style.visibility</p:attrName>
                                        </p:attrNameLst>
                                      </p:cBhvr>
                                      <p:to>
                                        <p:strVal val="visible"/>
                                      </p:to>
                                    </p:set>
                                  </p:childTnLst>
                                </p:cTn>
                              </p:par>
                            </p:childTnLst>
                          </p:cTn>
                        </p:par>
                        <p:par>
                          <p:cTn id="80" fill="hold" nodeType="afterGroup">
                            <p:stCondLst>
                              <p:cond delay="500"/>
                            </p:stCondLst>
                            <p:childTnLst>
                              <p:par>
                                <p:cTn id="81" presetID="1" presetClass="entr" presetSubtype="0" fill="hold" nodeType="afterEffect">
                                  <p:stCondLst>
                                    <p:cond delay="0"/>
                                  </p:stCondLst>
                                  <p:childTnLst>
                                    <p:set>
                                      <p:cBhvr>
                                        <p:cTn id="82" dur="1" fill="hold">
                                          <p:stCondLst>
                                            <p:cond delay="499"/>
                                          </p:stCondLst>
                                        </p:cTn>
                                        <p:tgtEl>
                                          <p:spTgt spid="45120"/>
                                        </p:tgtEl>
                                        <p:attrNameLst>
                                          <p:attrName>style.visibility</p:attrName>
                                        </p:attrNameLst>
                                      </p:cBhvr>
                                      <p:to>
                                        <p:strVal val="visible"/>
                                      </p:to>
                                    </p:set>
                                  </p:childTnLst>
                                </p:cTn>
                              </p:par>
                            </p:childTnLst>
                          </p:cTn>
                        </p:par>
                        <p:par>
                          <p:cTn id="83" fill="hold" nodeType="afterGroup">
                            <p:stCondLst>
                              <p:cond delay="1000"/>
                            </p:stCondLst>
                            <p:childTnLst>
                              <p:par>
                                <p:cTn id="84" presetID="1" presetClass="entr" presetSubtype="0" fill="hold" nodeType="afterEffect">
                                  <p:stCondLst>
                                    <p:cond delay="0"/>
                                  </p:stCondLst>
                                  <p:childTnLst>
                                    <p:set>
                                      <p:cBhvr>
                                        <p:cTn id="85" dur="1" fill="hold">
                                          <p:stCondLst>
                                            <p:cond delay="499"/>
                                          </p:stCondLst>
                                        </p:cTn>
                                        <p:tgtEl>
                                          <p:spTgt spid="45121"/>
                                        </p:tgtEl>
                                        <p:attrNameLst>
                                          <p:attrName>style.visibility</p:attrName>
                                        </p:attrNameLst>
                                      </p:cBhvr>
                                      <p:to>
                                        <p:strVal val="visible"/>
                                      </p:to>
                                    </p:set>
                                  </p:childTnLst>
                                </p:cTn>
                              </p:par>
                            </p:childTnLst>
                          </p:cTn>
                        </p:par>
                        <p:par>
                          <p:cTn id="86" fill="hold" nodeType="afterGroup">
                            <p:stCondLst>
                              <p:cond delay="1500"/>
                            </p:stCondLst>
                            <p:childTnLst>
                              <p:par>
                                <p:cTn id="87" presetID="1" presetClass="entr" presetSubtype="0" fill="hold" nodeType="afterEffect">
                                  <p:stCondLst>
                                    <p:cond delay="0"/>
                                  </p:stCondLst>
                                  <p:childTnLst>
                                    <p:set>
                                      <p:cBhvr>
                                        <p:cTn id="88" dur="1" fill="hold">
                                          <p:stCondLst>
                                            <p:cond delay="499"/>
                                          </p:stCondLst>
                                        </p:cTn>
                                        <p:tgtEl>
                                          <p:spTgt spid="45067"/>
                                        </p:tgtEl>
                                        <p:attrNameLst>
                                          <p:attrName>style.visibility</p:attrName>
                                        </p:attrNameLst>
                                      </p:cBhvr>
                                      <p:to>
                                        <p:strVal val="visible"/>
                                      </p:to>
                                    </p:set>
                                  </p:childTnLst>
                                </p:cTn>
                              </p:par>
                            </p:childTnLst>
                          </p:cTn>
                        </p:par>
                        <p:par>
                          <p:cTn id="89" fill="hold" nodeType="afterGroup">
                            <p:stCondLst>
                              <p:cond delay="2000"/>
                            </p:stCondLst>
                            <p:childTnLst>
                              <p:par>
                                <p:cTn id="90" presetID="1" presetClass="entr" presetSubtype="0" fill="hold" nodeType="afterEffect">
                                  <p:stCondLst>
                                    <p:cond delay="0"/>
                                  </p:stCondLst>
                                  <p:childTnLst>
                                    <p:set>
                                      <p:cBhvr>
                                        <p:cTn id="91" dur="1" fill="hold">
                                          <p:stCondLst>
                                            <p:cond delay="499"/>
                                          </p:stCondLst>
                                        </p:cTn>
                                        <p:tgtEl>
                                          <p:spTgt spid="45127"/>
                                        </p:tgtEl>
                                        <p:attrNameLst>
                                          <p:attrName>style.visibility</p:attrName>
                                        </p:attrNameLst>
                                      </p:cBhvr>
                                      <p:to>
                                        <p:strVal val="visible"/>
                                      </p:to>
                                    </p:set>
                                  </p:childTnLst>
                                </p:cTn>
                              </p:par>
                            </p:childTnLst>
                          </p:cTn>
                        </p:par>
                        <p:par>
                          <p:cTn id="92" fill="hold" nodeType="afterGroup">
                            <p:stCondLst>
                              <p:cond delay="2500"/>
                            </p:stCondLst>
                            <p:childTnLst>
                              <p:par>
                                <p:cTn id="93" presetID="1" presetClass="entr" presetSubtype="0" fill="hold" nodeType="afterEffect">
                                  <p:stCondLst>
                                    <p:cond delay="0"/>
                                  </p:stCondLst>
                                  <p:childTnLst>
                                    <p:set>
                                      <p:cBhvr>
                                        <p:cTn id="94" dur="1" fill="hold">
                                          <p:stCondLst>
                                            <p:cond delay="499"/>
                                          </p:stCondLst>
                                        </p:cTn>
                                        <p:tgtEl>
                                          <p:spTgt spid="45123"/>
                                        </p:tgtEl>
                                        <p:attrNameLst>
                                          <p:attrName>style.visibility</p:attrName>
                                        </p:attrNameLst>
                                      </p:cBhvr>
                                      <p:to>
                                        <p:strVal val="visible"/>
                                      </p:to>
                                    </p:set>
                                  </p:childTnLst>
                                </p:cTn>
                              </p:par>
                            </p:childTnLst>
                          </p:cTn>
                        </p:par>
                        <p:par>
                          <p:cTn id="95" fill="hold" nodeType="afterGroup">
                            <p:stCondLst>
                              <p:cond delay="3000"/>
                            </p:stCondLst>
                            <p:childTnLst>
                              <p:par>
                                <p:cTn id="96" presetID="1" presetClass="entr" presetSubtype="0" fill="hold" nodeType="afterEffect">
                                  <p:stCondLst>
                                    <p:cond delay="0"/>
                                  </p:stCondLst>
                                  <p:childTnLst>
                                    <p:set>
                                      <p:cBhvr>
                                        <p:cTn id="97" dur="1" fill="hold">
                                          <p:stCondLst>
                                            <p:cond delay="499"/>
                                          </p:stCondLst>
                                        </p:cTn>
                                        <p:tgtEl>
                                          <p:spTgt spid="45124"/>
                                        </p:tgtEl>
                                        <p:attrNameLst>
                                          <p:attrName>style.visibility</p:attrName>
                                        </p:attrNameLst>
                                      </p:cBhvr>
                                      <p:to>
                                        <p:strVal val="visible"/>
                                      </p:to>
                                    </p:set>
                                  </p:childTnLst>
                                </p:cTn>
                              </p:par>
                            </p:childTnLst>
                          </p:cTn>
                        </p:par>
                        <p:par>
                          <p:cTn id="98" fill="hold" nodeType="afterGroup">
                            <p:stCondLst>
                              <p:cond delay="3500"/>
                            </p:stCondLst>
                            <p:childTnLst>
                              <p:par>
                                <p:cTn id="99" presetID="1" presetClass="entr" presetSubtype="0" fill="hold" nodeType="afterEffect">
                                  <p:stCondLst>
                                    <p:cond delay="0"/>
                                  </p:stCondLst>
                                  <p:childTnLst>
                                    <p:set>
                                      <p:cBhvr>
                                        <p:cTn id="100" dur="1" fill="hold">
                                          <p:stCondLst>
                                            <p:cond delay="499"/>
                                          </p:stCondLst>
                                        </p:cTn>
                                        <p:tgtEl>
                                          <p:spTgt spid="45126"/>
                                        </p:tgtEl>
                                        <p:attrNameLst>
                                          <p:attrName>style.visibility</p:attrName>
                                        </p:attrNameLst>
                                      </p:cBhvr>
                                      <p:to>
                                        <p:strVal val="visible"/>
                                      </p:to>
                                    </p:set>
                                  </p:childTnLst>
                                </p:cTn>
                              </p:par>
                            </p:childTnLst>
                          </p:cTn>
                        </p:par>
                        <p:par>
                          <p:cTn id="101" fill="hold" nodeType="afterGroup">
                            <p:stCondLst>
                              <p:cond delay="4000"/>
                            </p:stCondLst>
                            <p:childTnLst>
                              <p:par>
                                <p:cTn id="102" presetID="1" presetClass="entr" presetSubtype="0" fill="hold" nodeType="afterEffect">
                                  <p:stCondLst>
                                    <p:cond delay="0"/>
                                  </p:stCondLst>
                                  <p:childTnLst>
                                    <p:set>
                                      <p:cBhvr>
                                        <p:cTn id="103" dur="1" fill="hold">
                                          <p:stCondLst>
                                            <p:cond delay="499"/>
                                          </p:stCondLst>
                                        </p:cTn>
                                        <p:tgtEl>
                                          <p:spTgt spid="45128"/>
                                        </p:tgtEl>
                                        <p:attrNameLst>
                                          <p:attrName>style.visibility</p:attrName>
                                        </p:attrNameLst>
                                      </p:cBhvr>
                                      <p:to>
                                        <p:strVal val="visible"/>
                                      </p:to>
                                    </p:set>
                                  </p:childTnLst>
                                </p:cTn>
                              </p:par>
                            </p:childTnLst>
                          </p:cTn>
                        </p:par>
                        <p:par>
                          <p:cTn id="104" fill="hold" nodeType="afterGroup">
                            <p:stCondLst>
                              <p:cond delay="4500"/>
                            </p:stCondLst>
                            <p:childTnLst>
                              <p:par>
                                <p:cTn id="105" presetID="1" presetClass="entr" presetSubtype="0" fill="hold" nodeType="afterEffect">
                                  <p:stCondLst>
                                    <p:cond delay="0"/>
                                  </p:stCondLst>
                                  <p:childTnLst>
                                    <p:set>
                                      <p:cBhvr>
                                        <p:cTn id="106" dur="1" fill="hold">
                                          <p:stCondLst>
                                            <p:cond delay="499"/>
                                          </p:stCondLst>
                                        </p:cTn>
                                        <p:tgtEl>
                                          <p:spTgt spid="45133"/>
                                        </p:tgtEl>
                                        <p:attrNameLst>
                                          <p:attrName>style.visibility</p:attrName>
                                        </p:attrNameLst>
                                      </p:cBhvr>
                                      <p:to>
                                        <p:strVal val="visible"/>
                                      </p:to>
                                    </p:set>
                                  </p:childTnLst>
                                </p:cTn>
                              </p:par>
                            </p:childTnLst>
                          </p:cTn>
                        </p:par>
                        <p:par>
                          <p:cTn id="107" fill="hold" nodeType="afterGroup">
                            <p:stCondLst>
                              <p:cond delay="5000"/>
                            </p:stCondLst>
                            <p:childTnLst>
                              <p:par>
                                <p:cTn id="108" presetID="1" presetClass="entr" presetSubtype="0" fill="hold" nodeType="afterEffect">
                                  <p:stCondLst>
                                    <p:cond delay="0"/>
                                  </p:stCondLst>
                                  <p:childTnLst>
                                    <p:set>
                                      <p:cBhvr>
                                        <p:cTn id="109" dur="1" fill="hold">
                                          <p:stCondLst>
                                            <p:cond delay="499"/>
                                          </p:stCondLst>
                                        </p:cTn>
                                        <p:tgtEl>
                                          <p:spTgt spid="45134"/>
                                        </p:tgtEl>
                                        <p:attrNameLst>
                                          <p:attrName>style.visibility</p:attrName>
                                        </p:attrNameLst>
                                      </p:cBhvr>
                                      <p:to>
                                        <p:strVal val="visible"/>
                                      </p:to>
                                    </p:set>
                                  </p:childTnLst>
                                </p:cTn>
                              </p:par>
                            </p:childTnLst>
                          </p:cTn>
                        </p:par>
                        <p:par>
                          <p:cTn id="110" fill="hold" nodeType="afterGroup">
                            <p:stCondLst>
                              <p:cond delay="5500"/>
                            </p:stCondLst>
                            <p:childTnLst>
                              <p:par>
                                <p:cTn id="111" presetID="1" presetClass="entr" presetSubtype="0" fill="hold" nodeType="afterEffect">
                                  <p:stCondLst>
                                    <p:cond delay="0"/>
                                  </p:stCondLst>
                                  <p:childTnLst>
                                    <p:set>
                                      <p:cBhvr>
                                        <p:cTn id="112" dur="1" fill="hold">
                                          <p:stCondLst>
                                            <p:cond delay="499"/>
                                          </p:stCondLst>
                                        </p:cTn>
                                        <p:tgtEl>
                                          <p:spTgt spid="45139"/>
                                        </p:tgtEl>
                                        <p:attrNameLst>
                                          <p:attrName>style.visibility</p:attrName>
                                        </p:attrNameLst>
                                      </p:cBhvr>
                                      <p:to>
                                        <p:strVal val="visible"/>
                                      </p:to>
                                    </p:set>
                                  </p:childTnLst>
                                </p:cTn>
                              </p:par>
                            </p:childTnLst>
                          </p:cTn>
                        </p:par>
                        <p:par>
                          <p:cTn id="113" fill="hold" nodeType="afterGroup">
                            <p:stCondLst>
                              <p:cond delay="6000"/>
                            </p:stCondLst>
                            <p:childTnLst>
                              <p:par>
                                <p:cTn id="114" presetID="1" presetClass="entr" presetSubtype="0" fill="hold" nodeType="afterEffect">
                                  <p:stCondLst>
                                    <p:cond delay="0"/>
                                  </p:stCondLst>
                                  <p:childTnLst>
                                    <p:set>
                                      <p:cBhvr>
                                        <p:cTn id="115" dur="1" fill="hold">
                                          <p:stCondLst>
                                            <p:cond delay="499"/>
                                          </p:stCondLst>
                                        </p:cTn>
                                        <p:tgtEl>
                                          <p:spTgt spid="45140"/>
                                        </p:tgtEl>
                                        <p:attrNameLst>
                                          <p:attrName>style.visibility</p:attrName>
                                        </p:attrNameLst>
                                      </p:cBhvr>
                                      <p:to>
                                        <p:strVal val="visible"/>
                                      </p:to>
                                    </p:set>
                                  </p:childTnLst>
                                </p:cTn>
                              </p:par>
                            </p:childTnLst>
                          </p:cTn>
                        </p:par>
                        <p:par>
                          <p:cTn id="116" fill="hold" nodeType="afterGroup">
                            <p:stCondLst>
                              <p:cond delay="6500"/>
                            </p:stCondLst>
                            <p:childTnLst>
                              <p:par>
                                <p:cTn id="117" presetID="1" presetClass="entr" presetSubtype="0" fill="hold" nodeType="afterEffect">
                                  <p:stCondLst>
                                    <p:cond delay="0"/>
                                  </p:stCondLst>
                                  <p:childTnLst>
                                    <p:set>
                                      <p:cBhvr>
                                        <p:cTn id="118" dur="1" fill="hold">
                                          <p:stCondLst>
                                            <p:cond delay="499"/>
                                          </p:stCondLst>
                                        </p:cTn>
                                        <p:tgtEl>
                                          <p:spTgt spid="45131"/>
                                        </p:tgtEl>
                                        <p:attrNameLst>
                                          <p:attrName>style.visibility</p:attrName>
                                        </p:attrNameLst>
                                      </p:cBhvr>
                                      <p:to>
                                        <p:strVal val="visible"/>
                                      </p:to>
                                    </p:set>
                                  </p:childTnLst>
                                </p:cTn>
                              </p:par>
                            </p:childTnLst>
                          </p:cTn>
                        </p:par>
                        <p:par>
                          <p:cTn id="119" fill="hold" nodeType="afterGroup">
                            <p:stCondLst>
                              <p:cond delay="7000"/>
                            </p:stCondLst>
                            <p:childTnLst>
                              <p:par>
                                <p:cTn id="120" presetID="1" presetClass="entr" presetSubtype="0" fill="hold" nodeType="afterEffect">
                                  <p:stCondLst>
                                    <p:cond delay="0"/>
                                  </p:stCondLst>
                                  <p:childTnLst>
                                    <p:set>
                                      <p:cBhvr>
                                        <p:cTn id="121" dur="1" fill="hold">
                                          <p:stCondLst>
                                            <p:cond delay="499"/>
                                          </p:stCondLst>
                                        </p:cTn>
                                        <p:tgtEl>
                                          <p:spTgt spid="45132"/>
                                        </p:tgtEl>
                                        <p:attrNameLst>
                                          <p:attrName>style.visibility</p:attrName>
                                        </p:attrNameLst>
                                      </p:cBhvr>
                                      <p:to>
                                        <p:strVal val="visible"/>
                                      </p:to>
                                    </p:set>
                                  </p:childTnLst>
                                </p:cTn>
                              </p:par>
                            </p:childTnLst>
                          </p:cTn>
                        </p:par>
                        <p:par>
                          <p:cTn id="122" fill="hold" nodeType="afterGroup">
                            <p:stCondLst>
                              <p:cond delay="7500"/>
                            </p:stCondLst>
                            <p:childTnLst>
                              <p:par>
                                <p:cTn id="123" presetID="1" presetClass="entr" presetSubtype="0" fill="hold" nodeType="afterEffect">
                                  <p:stCondLst>
                                    <p:cond delay="0"/>
                                  </p:stCondLst>
                                  <p:childTnLst>
                                    <p:set>
                                      <p:cBhvr>
                                        <p:cTn id="124" dur="1" fill="hold">
                                          <p:stCondLst>
                                            <p:cond delay="499"/>
                                          </p:stCondLst>
                                        </p:cTn>
                                        <p:tgtEl>
                                          <p:spTgt spid="45148"/>
                                        </p:tgtEl>
                                        <p:attrNameLst>
                                          <p:attrName>style.visibility</p:attrName>
                                        </p:attrNameLst>
                                      </p:cBhvr>
                                      <p:to>
                                        <p:strVal val="visible"/>
                                      </p:to>
                                    </p:set>
                                  </p:childTnLst>
                                </p:cTn>
                              </p:par>
                            </p:childTnLst>
                          </p:cTn>
                        </p:par>
                        <p:par>
                          <p:cTn id="125" fill="hold" nodeType="afterGroup">
                            <p:stCondLst>
                              <p:cond delay="8000"/>
                            </p:stCondLst>
                            <p:childTnLst>
                              <p:par>
                                <p:cTn id="126" presetID="1" presetClass="entr" presetSubtype="0" fill="hold" nodeType="afterEffect">
                                  <p:stCondLst>
                                    <p:cond delay="0"/>
                                  </p:stCondLst>
                                  <p:childTnLst>
                                    <p:set>
                                      <p:cBhvr>
                                        <p:cTn id="127" dur="1" fill="hold">
                                          <p:stCondLst>
                                            <p:cond delay="499"/>
                                          </p:stCondLst>
                                        </p:cTn>
                                        <p:tgtEl>
                                          <p:spTgt spid="45137"/>
                                        </p:tgtEl>
                                        <p:attrNameLst>
                                          <p:attrName>style.visibility</p:attrName>
                                        </p:attrNameLst>
                                      </p:cBhvr>
                                      <p:to>
                                        <p:strVal val="visible"/>
                                      </p:to>
                                    </p:set>
                                  </p:childTnLst>
                                </p:cTn>
                              </p:par>
                            </p:childTnLst>
                          </p:cTn>
                        </p:par>
                        <p:par>
                          <p:cTn id="128" fill="hold" nodeType="afterGroup">
                            <p:stCondLst>
                              <p:cond delay="8500"/>
                            </p:stCondLst>
                            <p:childTnLst>
                              <p:par>
                                <p:cTn id="129" presetID="1" presetClass="entr" presetSubtype="0" fill="hold" nodeType="afterEffect">
                                  <p:stCondLst>
                                    <p:cond delay="0"/>
                                  </p:stCondLst>
                                  <p:childTnLst>
                                    <p:set>
                                      <p:cBhvr>
                                        <p:cTn id="130" dur="1" fill="hold">
                                          <p:stCondLst>
                                            <p:cond delay="499"/>
                                          </p:stCondLst>
                                        </p:cTn>
                                        <p:tgtEl>
                                          <p:spTgt spid="45138"/>
                                        </p:tgtEl>
                                        <p:attrNameLst>
                                          <p:attrName>style.visibility</p:attrName>
                                        </p:attrNameLst>
                                      </p:cBhvr>
                                      <p:to>
                                        <p:strVal val="visible"/>
                                      </p:to>
                                    </p:set>
                                  </p:childTnLst>
                                </p:cTn>
                              </p:par>
                            </p:childTnLst>
                          </p:cTn>
                        </p:par>
                        <p:par>
                          <p:cTn id="131" fill="hold" nodeType="afterGroup">
                            <p:stCondLst>
                              <p:cond delay="9000"/>
                            </p:stCondLst>
                            <p:childTnLst>
                              <p:par>
                                <p:cTn id="132" presetID="1" presetClass="entr" presetSubtype="0" fill="hold" nodeType="afterEffect">
                                  <p:stCondLst>
                                    <p:cond delay="0"/>
                                  </p:stCondLst>
                                  <p:childTnLst>
                                    <p:set>
                                      <p:cBhvr>
                                        <p:cTn id="133" dur="1" fill="hold">
                                          <p:stCondLst>
                                            <p:cond delay="499"/>
                                          </p:stCondLst>
                                        </p:cTn>
                                        <p:tgtEl>
                                          <p:spTgt spid="45144"/>
                                        </p:tgtEl>
                                        <p:attrNameLst>
                                          <p:attrName>style.visibility</p:attrName>
                                        </p:attrNameLst>
                                      </p:cBhvr>
                                      <p:to>
                                        <p:strVal val="visible"/>
                                      </p:to>
                                    </p:set>
                                  </p:childTnLst>
                                </p:cTn>
                              </p:par>
                            </p:childTnLst>
                          </p:cTn>
                        </p:par>
                        <p:par>
                          <p:cTn id="134" fill="hold" nodeType="afterGroup">
                            <p:stCondLst>
                              <p:cond delay="9500"/>
                            </p:stCondLst>
                            <p:childTnLst>
                              <p:par>
                                <p:cTn id="135" presetID="1" presetClass="entr" presetSubtype="0" fill="hold" nodeType="afterEffect">
                                  <p:stCondLst>
                                    <p:cond delay="0"/>
                                  </p:stCondLst>
                                  <p:childTnLst>
                                    <p:set>
                                      <p:cBhvr>
                                        <p:cTn id="136" dur="1" fill="hold">
                                          <p:stCondLst>
                                            <p:cond delay="499"/>
                                          </p:stCondLst>
                                        </p:cTn>
                                        <p:tgtEl>
                                          <p:spTgt spid="45145"/>
                                        </p:tgtEl>
                                        <p:attrNameLst>
                                          <p:attrName>style.visibility</p:attrName>
                                        </p:attrNameLst>
                                      </p:cBhvr>
                                      <p:to>
                                        <p:strVal val="visible"/>
                                      </p:to>
                                    </p:set>
                                  </p:childTnLst>
                                </p:cTn>
                              </p:par>
                            </p:childTnLst>
                          </p:cTn>
                        </p:par>
                        <p:par>
                          <p:cTn id="137" fill="hold" nodeType="afterGroup">
                            <p:stCondLst>
                              <p:cond delay="10000"/>
                            </p:stCondLst>
                            <p:childTnLst>
                              <p:par>
                                <p:cTn id="138" presetID="1" presetClass="entr" presetSubtype="0" fill="hold" nodeType="afterEffect">
                                  <p:stCondLst>
                                    <p:cond delay="0"/>
                                  </p:stCondLst>
                                  <p:childTnLst>
                                    <p:set>
                                      <p:cBhvr>
                                        <p:cTn id="139" dur="1" fill="hold">
                                          <p:stCondLst>
                                            <p:cond delay="499"/>
                                          </p:stCondLst>
                                        </p:cTn>
                                        <p:tgtEl>
                                          <p:spTgt spid="45149"/>
                                        </p:tgtEl>
                                        <p:attrNameLst>
                                          <p:attrName>style.visibility</p:attrName>
                                        </p:attrNameLst>
                                      </p:cBhvr>
                                      <p:to>
                                        <p:strVal val="visible"/>
                                      </p:to>
                                    </p:set>
                                  </p:childTnLst>
                                </p:cTn>
                              </p:par>
                            </p:childTnLst>
                          </p:cTn>
                        </p:par>
                        <p:par>
                          <p:cTn id="140" fill="hold" nodeType="afterGroup">
                            <p:stCondLst>
                              <p:cond delay="10500"/>
                            </p:stCondLst>
                            <p:childTnLst>
                              <p:par>
                                <p:cTn id="141" presetID="1" presetClass="entr" presetSubtype="0" fill="hold" nodeType="afterEffect">
                                  <p:stCondLst>
                                    <p:cond delay="0"/>
                                  </p:stCondLst>
                                  <p:childTnLst>
                                    <p:set>
                                      <p:cBhvr>
                                        <p:cTn id="142" dur="1" fill="hold">
                                          <p:stCondLst>
                                            <p:cond delay="499"/>
                                          </p:stCondLst>
                                        </p:cTn>
                                        <p:tgtEl>
                                          <p:spTgt spid="45150"/>
                                        </p:tgtEl>
                                        <p:attrNameLst>
                                          <p:attrName>style.visibility</p:attrName>
                                        </p:attrNameLst>
                                      </p:cBhvr>
                                      <p:to>
                                        <p:strVal val="visible"/>
                                      </p:to>
                                    </p:set>
                                  </p:childTnLst>
                                </p:cTn>
                              </p:par>
                            </p:childTnLst>
                          </p:cTn>
                        </p:par>
                        <p:par>
                          <p:cTn id="143" fill="hold" nodeType="afterGroup">
                            <p:stCondLst>
                              <p:cond delay="11000"/>
                            </p:stCondLst>
                            <p:childTnLst>
                              <p:par>
                                <p:cTn id="144" presetID="1" presetClass="entr" presetSubtype="0" fill="hold" nodeType="afterEffect">
                                  <p:stCondLst>
                                    <p:cond delay="0"/>
                                  </p:stCondLst>
                                  <p:childTnLst>
                                    <p:set>
                                      <p:cBhvr>
                                        <p:cTn id="145" dur="1" fill="hold">
                                          <p:stCondLst>
                                            <p:cond delay="499"/>
                                          </p:stCondLst>
                                        </p:cTn>
                                        <p:tgtEl>
                                          <p:spTgt spid="45151"/>
                                        </p:tgtEl>
                                        <p:attrNameLst>
                                          <p:attrName>style.visibility</p:attrName>
                                        </p:attrNameLst>
                                      </p:cBhvr>
                                      <p:to>
                                        <p:strVal val="visible"/>
                                      </p:to>
                                    </p:set>
                                  </p:childTnLst>
                                </p:cTn>
                              </p:par>
                            </p:childTnLst>
                          </p:cTn>
                        </p:par>
                        <p:par>
                          <p:cTn id="146" fill="hold" nodeType="afterGroup">
                            <p:stCondLst>
                              <p:cond delay="11500"/>
                            </p:stCondLst>
                            <p:childTnLst>
                              <p:par>
                                <p:cTn id="147" presetID="1" presetClass="entr" presetSubtype="0" fill="hold" nodeType="afterEffect">
                                  <p:stCondLst>
                                    <p:cond delay="0"/>
                                  </p:stCondLst>
                                  <p:childTnLst>
                                    <p:set>
                                      <p:cBhvr>
                                        <p:cTn id="148" dur="1" fill="hold">
                                          <p:stCondLst>
                                            <p:cond delay="499"/>
                                          </p:stCondLst>
                                        </p:cTn>
                                        <p:tgtEl>
                                          <p:spTgt spid="45158"/>
                                        </p:tgtEl>
                                        <p:attrNameLst>
                                          <p:attrName>style.visibility</p:attrName>
                                        </p:attrNameLst>
                                      </p:cBhvr>
                                      <p:to>
                                        <p:strVal val="visible"/>
                                      </p:to>
                                    </p:set>
                                  </p:childTnLst>
                                </p:cTn>
                              </p:par>
                            </p:childTnLst>
                          </p:cTn>
                        </p:par>
                        <p:par>
                          <p:cTn id="149" fill="hold" nodeType="afterGroup">
                            <p:stCondLst>
                              <p:cond delay="12000"/>
                            </p:stCondLst>
                            <p:childTnLst>
                              <p:par>
                                <p:cTn id="150" presetID="1" presetClass="entr" presetSubtype="0" fill="hold" nodeType="afterEffect">
                                  <p:stCondLst>
                                    <p:cond delay="0"/>
                                  </p:stCondLst>
                                  <p:childTnLst>
                                    <p:set>
                                      <p:cBhvr>
                                        <p:cTn id="151" dur="1" fill="hold">
                                          <p:stCondLst>
                                            <p:cond delay="499"/>
                                          </p:stCondLst>
                                        </p:cTn>
                                        <p:tgtEl>
                                          <p:spTgt spid="45146"/>
                                        </p:tgtEl>
                                        <p:attrNameLst>
                                          <p:attrName>style.visibility</p:attrName>
                                        </p:attrNameLst>
                                      </p:cBhvr>
                                      <p:to>
                                        <p:strVal val="visible"/>
                                      </p:to>
                                    </p:set>
                                  </p:childTnLst>
                                </p:cTn>
                              </p:par>
                            </p:childTnLst>
                          </p:cTn>
                        </p:par>
                        <p:par>
                          <p:cTn id="152" fill="hold" nodeType="afterGroup">
                            <p:stCondLst>
                              <p:cond delay="12500"/>
                            </p:stCondLst>
                            <p:childTnLst>
                              <p:par>
                                <p:cTn id="153" presetID="1" presetClass="entr" presetSubtype="0" fill="hold" nodeType="afterEffect">
                                  <p:stCondLst>
                                    <p:cond delay="0"/>
                                  </p:stCondLst>
                                  <p:childTnLst>
                                    <p:set>
                                      <p:cBhvr>
                                        <p:cTn id="154" dur="1" fill="hold">
                                          <p:stCondLst>
                                            <p:cond delay="499"/>
                                          </p:stCondLst>
                                        </p:cTn>
                                        <p:tgtEl>
                                          <p:spTgt spid="45147"/>
                                        </p:tgtEl>
                                        <p:attrNameLst>
                                          <p:attrName>style.visibility</p:attrName>
                                        </p:attrNameLst>
                                      </p:cBhvr>
                                      <p:to>
                                        <p:strVal val="visible"/>
                                      </p:to>
                                    </p:set>
                                  </p:childTnLst>
                                </p:cTn>
                              </p:par>
                            </p:childTnLst>
                          </p:cTn>
                        </p:par>
                        <p:par>
                          <p:cTn id="155" fill="hold" nodeType="afterGroup">
                            <p:stCondLst>
                              <p:cond delay="13000"/>
                            </p:stCondLst>
                            <p:childTnLst>
                              <p:par>
                                <p:cTn id="156" presetID="1" presetClass="entr" presetSubtype="0" fill="hold" nodeType="afterEffect">
                                  <p:stCondLst>
                                    <p:cond delay="0"/>
                                  </p:stCondLst>
                                  <p:childTnLst>
                                    <p:set>
                                      <p:cBhvr>
                                        <p:cTn id="157" dur="1" fill="hold">
                                          <p:stCondLst>
                                            <p:cond delay="499"/>
                                          </p:stCondLst>
                                        </p:cTn>
                                        <p:tgtEl>
                                          <p:spTgt spid="45153"/>
                                        </p:tgtEl>
                                        <p:attrNameLst>
                                          <p:attrName>style.visibility</p:attrName>
                                        </p:attrNameLst>
                                      </p:cBhvr>
                                      <p:to>
                                        <p:strVal val="visible"/>
                                      </p:to>
                                    </p:set>
                                  </p:childTnLst>
                                </p:cTn>
                              </p:par>
                            </p:childTnLst>
                          </p:cTn>
                        </p:par>
                        <p:par>
                          <p:cTn id="158" fill="hold" nodeType="afterGroup">
                            <p:stCondLst>
                              <p:cond delay="13500"/>
                            </p:stCondLst>
                            <p:childTnLst>
                              <p:par>
                                <p:cTn id="159" presetID="1" presetClass="entr" presetSubtype="0" fill="hold" nodeType="afterEffect">
                                  <p:stCondLst>
                                    <p:cond delay="0"/>
                                  </p:stCondLst>
                                  <p:childTnLst>
                                    <p:set>
                                      <p:cBhvr>
                                        <p:cTn id="160" dur="1" fill="hold">
                                          <p:stCondLst>
                                            <p:cond delay="499"/>
                                          </p:stCondLst>
                                        </p:cTn>
                                        <p:tgtEl>
                                          <p:spTgt spid="45154"/>
                                        </p:tgtEl>
                                        <p:attrNameLst>
                                          <p:attrName>style.visibility</p:attrName>
                                        </p:attrNameLst>
                                      </p:cBhvr>
                                      <p:to>
                                        <p:strVal val="visible"/>
                                      </p:to>
                                    </p:set>
                                  </p:childTnLst>
                                </p:cTn>
                              </p:par>
                            </p:childTnLst>
                          </p:cTn>
                        </p:par>
                        <p:par>
                          <p:cTn id="161" fill="hold" nodeType="afterGroup">
                            <p:stCondLst>
                              <p:cond delay="14000"/>
                            </p:stCondLst>
                            <p:childTnLst>
                              <p:par>
                                <p:cTn id="162" presetID="1" presetClass="entr" presetSubtype="0" fill="hold" nodeType="afterEffect">
                                  <p:stCondLst>
                                    <p:cond delay="0"/>
                                  </p:stCondLst>
                                  <p:childTnLst>
                                    <p:set>
                                      <p:cBhvr>
                                        <p:cTn id="163" dur="1" fill="hold">
                                          <p:stCondLst>
                                            <p:cond delay="499"/>
                                          </p:stCondLst>
                                        </p:cTn>
                                        <p:tgtEl>
                                          <p:spTgt spid="45155"/>
                                        </p:tgtEl>
                                        <p:attrNameLst>
                                          <p:attrName>style.visibility</p:attrName>
                                        </p:attrNameLst>
                                      </p:cBhvr>
                                      <p:to>
                                        <p:strVal val="visible"/>
                                      </p:to>
                                    </p:set>
                                  </p:childTnLst>
                                </p:cTn>
                              </p:par>
                            </p:childTnLst>
                          </p:cTn>
                        </p:par>
                        <p:par>
                          <p:cTn id="164" fill="hold" nodeType="afterGroup">
                            <p:stCondLst>
                              <p:cond delay="14500"/>
                            </p:stCondLst>
                            <p:childTnLst>
                              <p:par>
                                <p:cTn id="165" presetID="1" presetClass="entr" presetSubtype="0" fill="hold" nodeType="afterEffect">
                                  <p:stCondLst>
                                    <p:cond delay="0"/>
                                  </p:stCondLst>
                                  <p:childTnLst>
                                    <p:set>
                                      <p:cBhvr>
                                        <p:cTn id="166" dur="1" fill="hold">
                                          <p:stCondLst>
                                            <p:cond delay="499"/>
                                          </p:stCondLst>
                                        </p:cTn>
                                        <p:tgtEl>
                                          <p:spTgt spid="45156"/>
                                        </p:tgtEl>
                                        <p:attrNameLst>
                                          <p:attrName>style.visibility</p:attrName>
                                        </p:attrNameLst>
                                      </p:cBhvr>
                                      <p:to>
                                        <p:strVal val="visible"/>
                                      </p:to>
                                    </p:set>
                                  </p:childTnLst>
                                </p:cTn>
                              </p:par>
                            </p:childTnLst>
                          </p:cTn>
                        </p:par>
                        <p:par>
                          <p:cTn id="167" fill="hold" nodeType="afterGroup">
                            <p:stCondLst>
                              <p:cond delay="15000"/>
                            </p:stCondLst>
                            <p:childTnLst>
                              <p:par>
                                <p:cTn id="168" presetID="1" presetClass="entr" presetSubtype="0" fill="hold" nodeType="afterEffect">
                                  <p:stCondLst>
                                    <p:cond delay="0"/>
                                  </p:stCondLst>
                                  <p:childTnLst>
                                    <p:set>
                                      <p:cBhvr>
                                        <p:cTn id="169" dur="1" fill="hold">
                                          <p:stCondLst>
                                            <p:cond delay="499"/>
                                          </p:stCondLst>
                                        </p:cTn>
                                        <p:tgtEl>
                                          <p:spTgt spid="45129"/>
                                        </p:tgtEl>
                                        <p:attrNameLst>
                                          <p:attrName>style.visibility</p:attrName>
                                        </p:attrNameLst>
                                      </p:cBhvr>
                                      <p:to>
                                        <p:strVal val="visible"/>
                                      </p:to>
                                    </p:set>
                                  </p:childTnLst>
                                </p:cTn>
                              </p:par>
                            </p:childTnLst>
                          </p:cTn>
                        </p:par>
                        <p:par>
                          <p:cTn id="170" fill="hold" nodeType="afterGroup">
                            <p:stCondLst>
                              <p:cond delay="15500"/>
                            </p:stCondLst>
                            <p:childTnLst>
                              <p:par>
                                <p:cTn id="171" presetID="1" presetClass="entr" presetSubtype="0" fill="hold" nodeType="afterEffect">
                                  <p:stCondLst>
                                    <p:cond delay="0"/>
                                  </p:stCondLst>
                                  <p:childTnLst>
                                    <p:set>
                                      <p:cBhvr>
                                        <p:cTn id="172" dur="1" fill="hold">
                                          <p:stCondLst>
                                            <p:cond delay="499"/>
                                          </p:stCondLst>
                                        </p:cTn>
                                        <p:tgtEl>
                                          <p:spTgt spid="45130"/>
                                        </p:tgtEl>
                                        <p:attrNameLst>
                                          <p:attrName>style.visibility</p:attrName>
                                        </p:attrNameLst>
                                      </p:cBhvr>
                                      <p:to>
                                        <p:strVal val="visible"/>
                                      </p:to>
                                    </p:set>
                                  </p:childTnLst>
                                </p:cTn>
                              </p:par>
                            </p:childTnLst>
                          </p:cTn>
                        </p:par>
                        <p:par>
                          <p:cTn id="173" fill="hold" nodeType="afterGroup">
                            <p:stCondLst>
                              <p:cond delay="16000"/>
                            </p:stCondLst>
                            <p:childTnLst>
                              <p:par>
                                <p:cTn id="174" presetID="1" presetClass="entr" presetSubtype="0" fill="hold" nodeType="afterEffect">
                                  <p:stCondLst>
                                    <p:cond delay="0"/>
                                  </p:stCondLst>
                                  <p:childTnLst>
                                    <p:set>
                                      <p:cBhvr>
                                        <p:cTn id="175" dur="1" fill="hold">
                                          <p:stCondLst>
                                            <p:cond delay="499"/>
                                          </p:stCondLst>
                                        </p:cTn>
                                        <p:tgtEl>
                                          <p:spTgt spid="45135"/>
                                        </p:tgtEl>
                                        <p:attrNameLst>
                                          <p:attrName>style.visibility</p:attrName>
                                        </p:attrNameLst>
                                      </p:cBhvr>
                                      <p:to>
                                        <p:strVal val="visible"/>
                                      </p:to>
                                    </p:set>
                                  </p:childTnLst>
                                </p:cTn>
                              </p:par>
                            </p:childTnLst>
                          </p:cTn>
                        </p:par>
                        <p:par>
                          <p:cTn id="176" fill="hold" nodeType="afterGroup">
                            <p:stCondLst>
                              <p:cond delay="16500"/>
                            </p:stCondLst>
                            <p:childTnLst>
                              <p:par>
                                <p:cTn id="177" presetID="1" presetClass="entr" presetSubtype="0" fill="hold" nodeType="afterEffect">
                                  <p:stCondLst>
                                    <p:cond delay="0"/>
                                  </p:stCondLst>
                                  <p:childTnLst>
                                    <p:set>
                                      <p:cBhvr>
                                        <p:cTn id="178" dur="1" fill="hold">
                                          <p:stCondLst>
                                            <p:cond delay="499"/>
                                          </p:stCondLst>
                                        </p:cTn>
                                        <p:tgtEl>
                                          <p:spTgt spid="45136"/>
                                        </p:tgtEl>
                                        <p:attrNameLst>
                                          <p:attrName>style.visibility</p:attrName>
                                        </p:attrNameLst>
                                      </p:cBhvr>
                                      <p:to>
                                        <p:strVal val="visible"/>
                                      </p:to>
                                    </p:set>
                                  </p:childTnLst>
                                </p:cTn>
                              </p:par>
                            </p:childTnLst>
                          </p:cTn>
                        </p:par>
                        <p:par>
                          <p:cTn id="179" fill="hold" nodeType="afterGroup">
                            <p:stCondLst>
                              <p:cond delay="17000"/>
                            </p:stCondLst>
                            <p:childTnLst>
                              <p:par>
                                <p:cTn id="180" presetID="1" presetClass="entr" presetSubtype="0" fill="hold" nodeType="afterEffect">
                                  <p:stCondLst>
                                    <p:cond delay="0"/>
                                  </p:stCondLst>
                                  <p:childTnLst>
                                    <p:set>
                                      <p:cBhvr>
                                        <p:cTn id="181" dur="1" fill="hold">
                                          <p:stCondLst>
                                            <p:cond delay="499"/>
                                          </p:stCondLst>
                                        </p:cTn>
                                        <p:tgtEl>
                                          <p:spTgt spid="45141"/>
                                        </p:tgtEl>
                                        <p:attrNameLst>
                                          <p:attrName>style.visibility</p:attrName>
                                        </p:attrNameLst>
                                      </p:cBhvr>
                                      <p:to>
                                        <p:strVal val="visible"/>
                                      </p:to>
                                    </p:set>
                                  </p:childTnLst>
                                </p:cTn>
                              </p:par>
                            </p:childTnLst>
                          </p:cTn>
                        </p:par>
                        <p:par>
                          <p:cTn id="182" fill="hold" nodeType="afterGroup">
                            <p:stCondLst>
                              <p:cond delay="17500"/>
                            </p:stCondLst>
                            <p:childTnLst>
                              <p:par>
                                <p:cTn id="183" presetID="1" presetClass="entr" presetSubtype="0" fill="hold" nodeType="afterEffect">
                                  <p:stCondLst>
                                    <p:cond delay="0"/>
                                  </p:stCondLst>
                                  <p:childTnLst>
                                    <p:set>
                                      <p:cBhvr>
                                        <p:cTn id="184" dur="1" fill="hold">
                                          <p:stCondLst>
                                            <p:cond delay="499"/>
                                          </p:stCondLst>
                                        </p:cTn>
                                        <p:tgtEl>
                                          <p:spTgt spid="45142"/>
                                        </p:tgtEl>
                                        <p:attrNameLst>
                                          <p:attrName>style.visibility</p:attrName>
                                        </p:attrNameLst>
                                      </p:cBhvr>
                                      <p:to>
                                        <p:strVal val="visible"/>
                                      </p:to>
                                    </p:set>
                                  </p:childTnLst>
                                </p:cTn>
                              </p:par>
                            </p:childTnLst>
                          </p:cTn>
                        </p:par>
                        <p:par>
                          <p:cTn id="185" fill="hold" nodeType="afterGroup">
                            <p:stCondLst>
                              <p:cond delay="18000"/>
                            </p:stCondLst>
                            <p:childTnLst>
                              <p:par>
                                <p:cTn id="186" presetID="1" presetClass="entr" presetSubtype="0" fill="hold" nodeType="afterEffect">
                                  <p:stCondLst>
                                    <p:cond delay="0"/>
                                  </p:stCondLst>
                                  <p:childTnLst>
                                    <p:set>
                                      <p:cBhvr>
                                        <p:cTn id="187" dur="1" fill="hold">
                                          <p:stCondLst>
                                            <p:cond delay="499"/>
                                          </p:stCondLst>
                                        </p:cTn>
                                        <p:tgtEl>
                                          <p:spTgt spid="45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5" name="Rectangle 7">
            <a:extLst>
              <a:ext uri="{FF2B5EF4-FFF2-40B4-BE49-F238E27FC236}">
                <a16:creationId xmlns:a16="http://schemas.microsoft.com/office/drawing/2014/main" id="{97A0198D-5F90-405C-A0B2-E3A304F38C30}"/>
              </a:ext>
            </a:extLst>
          </p:cNvPr>
          <p:cNvSpPr>
            <a:spLocks noGrp="1" noChangeArrowheads="1"/>
          </p:cNvSpPr>
          <p:nvPr>
            <p:ph type="title"/>
          </p:nvPr>
        </p:nvSpPr>
        <p:spPr/>
        <p:txBody>
          <a:bodyPr/>
          <a:lstStyle/>
          <a:p>
            <a:pPr eaLnBrk="1" hangingPunct="1">
              <a:defRPr/>
            </a:pPr>
            <a:r>
              <a:rPr lang="en-US" altLang="en-US"/>
              <a:t>Transition After Rotation</a:t>
            </a:r>
          </a:p>
        </p:txBody>
      </p:sp>
      <p:sp>
        <p:nvSpPr>
          <p:cNvPr id="140296" name="Rectangle 8">
            <a:extLst>
              <a:ext uri="{FF2B5EF4-FFF2-40B4-BE49-F238E27FC236}">
                <a16:creationId xmlns:a16="http://schemas.microsoft.com/office/drawing/2014/main" id="{B78DED12-F14F-42D8-BE34-3AA3F08500C2}"/>
              </a:ext>
            </a:extLst>
          </p:cNvPr>
          <p:cNvSpPr>
            <a:spLocks noGrp="1"/>
          </p:cNvSpPr>
          <p:nvPr>
            <p:ph idx="1"/>
          </p:nvPr>
        </p:nvSpPr>
        <p:spPr/>
        <p:txBody>
          <a:bodyPr/>
          <a:lstStyle/>
          <a:p>
            <a:pPr eaLnBrk="1" hangingPunct="1"/>
            <a:endParaRPr lang="en-US" altLang="en-US" sz="3400" dirty="0">
              <a:cs typeface="Arial" panose="020B0604020202020204" pitchFamily="34" charset="0"/>
            </a:endParaRPr>
          </a:p>
          <a:p>
            <a:pPr eaLnBrk="1" hangingPunct="1"/>
            <a:r>
              <a:rPr lang="en-US" altLang="en-US" sz="3400" dirty="0">
                <a:cs typeface="Arial" panose="020B0604020202020204" pitchFamily="34" charset="0"/>
              </a:rPr>
              <a:t>All officials must recognize rotation has occurred.</a:t>
            </a:r>
          </a:p>
          <a:p>
            <a:pPr eaLnBrk="1" hangingPunct="1"/>
            <a:r>
              <a:rPr lang="en-US" altLang="en-US" sz="3400" dirty="0">
                <a:cs typeface="Arial" panose="020B0604020202020204" pitchFamily="34" charset="0"/>
              </a:rPr>
              <a:t>If L rotated late and a transition occurs – it is old L’s (new T’s) responsibility to look up court making sure partners picked up rotation.</a:t>
            </a:r>
          </a:p>
          <a:p>
            <a:pPr eaLnBrk="1" hangingPunct="1"/>
            <a:r>
              <a:rPr lang="en-US" altLang="en-US" sz="3400" dirty="0">
                <a:cs typeface="Arial" panose="020B0604020202020204" pitchFamily="34" charset="0"/>
              </a:rPr>
              <a:t>If not, the new T should be prepared to adjust his/her location on the floor.</a:t>
            </a:r>
            <a:endParaRPr lang="en-US" altLang="en-US" sz="3400" dirty="0"/>
          </a:p>
        </p:txBody>
      </p:sp>
    </p:spTree>
    <p:extLst>
      <p:ext uri="{BB962C8B-B14F-4D97-AF65-F5344CB8AC3E}">
        <p14:creationId xmlns:p14="http://schemas.microsoft.com/office/powerpoint/2010/main" val="284972637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0296">
                                            <p:txEl>
                                              <p:pRg st="1" end="1"/>
                                            </p:txEl>
                                          </p:spTgt>
                                        </p:tgtEl>
                                        <p:attrNameLst>
                                          <p:attrName>style.visibility</p:attrName>
                                        </p:attrNameLst>
                                      </p:cBhvr>
                                      <p:to>
                                        <p:strVal val="visible"/>
                                      </p:to>
                                    </p:set>
                                    <p:anim calcmode="lin" valueType="num">
                                      <p:cBhvr additive="base">
                                        <p:cTn id="7" dur="500" fill="hold"/>
                                        <p:tgtEl>
                                          <p:spTgt spid="14029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029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0296">
                                            <p:txEl>
                                              <p:pRg st="2" end="2"/>
                                            </p:txEl>
                                          </p:spTgt>
                                        </p:tgtEl>
                                        <p:attrNameLst>
                                          <p:attrName>style.visibility</p:attrName>
                                        </p:attrNameLst>
                                      </p:cBhvr>
                                      <p:to>
                                        <p:strVal val="visible"/>
                                      </p:to>
                                    </p:set>
                                    <p:anim calcmode="lin" valueType="num">
                                      <p:cBhvr additive="base">
                                        <p:cTn id="13" dur="500" fill="hold"/>
                                        <p:tgtEl>
                                          <p:spTgt spid="14029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029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0296">
                                            <p:txEl>
                                              <p:pRg st="3" end="3"/>
                                            </p:txEl>
                                          </p:spTgt>
                                        </p:tgtEl>
                                        <p:attrNameLst>
                                          <p:attrName>style.visibility</p:attrName>
                                        </p:attrNameLst>
                                      </p:cBhvr>
                                      <p:to>
                                        <p:strVal val="visible"/>
                                      </p:to>
                                    </p:set>
                                    <p:anim calcmode="lin" valueType="num">
                                      <p:cBhvr additive="base">
                                        <p:cTn id="19" dur="500" fill="hold"/>
                                        <p:tgtEl>
                                          <p:spTgt spid="14029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029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6"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1032">
            <a:extLst>
              <a:ext uri="{FF2B5EF4-FFF2-40B4-BE49-F238E27FC236}">
                <a16:creationId xmlns:a16="http://schemas.microsoft.com/office/drawing/2014/main" id="{9390B2CA-3F71-4DD2-92A1-A80DF13F274E}"/>
              </a:ext>
            </a:extLst>
          </p:cNvPr>
          <p:cNvSpPr>
            <a:spLocks noGrp="1" noChangeArrowheads="1"/>
          </p:cNvSpPr>
          <p:nvPr>
            <p:ph type="title"/>
          </p:nvPr>
        </p:nvSpPr>
        <p:spPr/>
        <p:txBody>
          <a:bodyPr/>
          <a:lstStyle/>
          <a:p>
            <a:pPr eaLnBrk="1" hangingPunct="1">
              <a:defRPr/>
            </a:pPr>
            <a:r>
              <a:rPr lang="en-US" altLang="en-US"/>
              <a:t>Transition Coverage After Rotation</a:t>
            </a:r>
          </a:p>
        </p:txBody>
      </p:sp>
      <p:pic>
        <p:nvPicPr>
          <p:cNvPr id="118791" name="Picture 1031" descr="color - cov after rot">
            <a:extLst>
              <a:ext uri="{FF2B5EF4-FFF2-40B4-BE49-F238E27FC236}">
                <a16:creationId xmlns:a16="http://schemas.microsoft.com/office/drawing/2014/main" id="{A6C940C9-5426-45B0-8718-1E34EDC1112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7000" y="1981200"/>
            <a:ext cx="7543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419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18791"/>
                                        </p:tgtEl>
                                        <p:attrNameLst>
                                          <p:attrName>style.visibility</p:attrName>
                                        </p:attrNameLst>
                                      </p:cBhvr>
                                      <p:to>
                                        <p:strVal val="visible"/>
                                      </p:to>
                                    </p:set>
                                    <p:animEffect transition="in" filter="box(out)">
                                      <p:cBhvr>
                                        <p:cTn id="7" dur="1000"/>
                                        <p:tgtEl>
                                          <p:spTgt spid="118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83E48-CCFC-408D-9299-9C5DF5548C58}"/>
              </a:ext>
            </a:extLst>
          </p:cNvPr>
          <p:cNvSpPr>
            <a:spLocks noGrp="1"/>
          </p:cNvSpPr>
          <p:nvPr>
            <p:ph type="title"/>
          </p:nvPr>
        </p:nvSpPr>
        <p:spPr/>
        <p:txBody>
          <a:bodyPr/>
          <a:lstStyle/>
          <a:p>
            <a:pPr>
              <a:defRPr/>
            </a:pPr>
            <a:r>
              <a:rPr lang="en-US" dirty="0"/>
              <a:t>SHOT CLOCK</a:t>
            </a:r>
          </a:p>
        </p:txBody>
      </p:sp>
      <p:sp>
        <p:nvSpPr>
          <p:cNvPr id="86019" name="Content Placeholder 2">
            <a:extLst>
              <a:ext uri="{FF2B5EF4-FFF2-40B4-BE49-F238E27FC236}">
                <a16:creationId xmlns:a16="http://schemas.microsoft.com/office/drawing/2014/main" id="{817EEC50-0479-4421-AA5D-8E456EAABB0F}"/>
              </a:ext>
            </a:extLst>
          </p:cNvPr>
          <p:cNvSpPr>
            <a:spLocks noGrp="1" noChangeArrowheads="1"/>
          </p:cNvSpPr>
          <p:nvPr>
            <p:ph idx="1"/>
          </p:nvPr>
        </p:nvSpPr>
        <p:spPr/>
        <p:txBody>
          <a:bodyPr/>
          <a:lstStyle/>
          <a:p>
            <a:pPr marL="287338" lvl="1">
              <a:buFont typeface="Wingdings" panose="05000000000000000000" pitchFamily="2" charset="2"/>
              <a:buChar char="§"/>
            </a:pPr>
            <a:r>
              <a:rPr lang="en-US" altLang="en-US" sz="2800" dirty="0"/>
              <a:t>Shot clock regulations as printed in the 2021-22 Basketball Rules Book must be followed to be in compliance with the rules.</a:t>
            </a:r>
          </a:p>
        </p:txBody>
      </p:sp>
      <p:sp>
        <p:nvSpPr>
          <p:cNvPr id="4" name="Footer Placeholder 3">
            <a:extLst>
              <a:ext uri="{FF2B5EF4-FFF2-40B4-BE49-F238E27FC236}">
                <a16:creationId xmlns:a16="http://schemas.microsoft.com/office/drawing/2014/main" id="{0D220B5E-1925-4F6F-AAA6-F2C98A9F325B}"/>
              </a:ext>
            </a:extLst>
          </p:cNvPr>
          <p:cNvSpPr>
            <a:spLocks noGrp="1"/>
          </p:cNvSpPr>
          <p:nvPr>
            <p:ph type="ftr" sz="quarter" idx="11"/>
          </p:nvPr>
        </p:nvSpPr>
        <p:spPr/>
        <p:txBody>
          <a:bodyPr/>
          <a:lstStyle/>
          <a:p>
            <a:pPr defTabSz="685800">
              <a:defRPr/>
            </a:pPr>
            <a:r>
              <a:rPr lang="en-US">
                <a:solidFill>
                  <a:srgbClr val="414B56"/>
                </a:solidFill>
              </a:rPr>
              <a:t>www.nfhs.org</a:t>
            </a:r>
          </a:p>
        </p:txBody>
      </p:sp>
    </p:spTree>
    <p:extLst>
      <p:ext uri="{BB962C8B-B14F-4D97-AF65-F5344CB8AC3E}">
        <p14:creationId xmlns:p14="http://schemas.microsoft.com/office/powerpoint/2010/main" val="3622064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11">
            <a:extLst>
              <a:ext uri="{FF2B5EF4-FFF2-40B4-BE49-F238E27FC236}">
                <a16:creationId xmlns:a16="http://schemas.microsoft.com/office/drawing/2014/main" id="{15090960-5B7C-45A0-873C-01569FC4225E}"/>
              </a:ext>
            </a:extLst>
          </p:cNvPr>
          <p:cNvSpPr>
            <a:spLocks noGrp="1" noChangeArrowheads="1"/>
          </p:cNvSpPr>
          <p:nvPr>
            <p:ph type="title"/>
          </p:nvPr>
        </p:nvSpPr>
        <p:spPr/>
        <p:txBody>
          <a:bodyPr/>
          <a:lstStyle/>
          <a:p>
            <a:pPr eaLnBrk="1" hangingPunct="1">
              <a:defRPr/>
            </a:pPr>
            <a:r>
              <a:rPr lang="en-US" altLang="en-US"/>
              <a:t>Throw-In Cues</a:t>
            </a:r>
          </a:p>
        </p:txBody>
      </p:sp>
      <p:sp>
        <p:nvSpPr>
          <p:cNvPr id="159748" name="Rectangle 12">
            <a:extLst>
              <a:ext uri="{FF2B5EF4-FFF2-40B4-BE49-F238E27FC236}">
                <a16:creationId xmlns:a16="http://schemas.microsoft.com/office/drawing/2014/main" id="{061A3611-B44E-4364-ABC1-48D149887657}"/>
              </a:ext>
            </a:extLst>
          </p:cNvPr>
          <p:cNvSpPr>
            <a:spLocks noGrp="1"/>
          </p:cNvSpPr>
          <p:nvPr>
            <p:ph idx="1"/>
          </p:nvPr>
        </p:nvSpPr>
        <p:spPr/>
        <p:txBody>
          <a:bodyPr/>
          <a:lstStyle/>
          <a:p>
            <a:pPr eaLnBrk="1" hangingPunct="1"/>
            <a:r>
              <a:rPr lang="en-US" altLang="en-US" sz="3400" dirty="0"/>
              <a:t>L may administer throw-ins on either side of player when staying in frontcourt; T mirrors clock-chop signal.</a:t>
            </a:r>
          </a:p>
          <a:p>
            <a:pPr eaLnBrk="1" hangingPunct="1"/>
            <a:r>
              <a:rPr lang="en-US" altLang="en-US" sz="3400" dirty="0"/>
              <a:t>T handles all throw-ins in the backcourt – regardless of location – “bump and run” if necessary.</a:t>
            </a:r>
          </a:p>
          <a:p>
            <a:pPr eaLnBrk="1" hangingPunct="1"/>
            <a:r>
              <a:rPr lang="en-US" altLang="en-US" sz="3400" dirty="0"/>
              <a:t>T may bounce any sideline or end line throw-in (depends on defensive pressure).</a:t>
            </a:r>
          </a:p>
        </p:txBody>
      </p:sp>
    </p:spTree>
    <p:extLst>
      <p:ext uri="{BB962C8B-B14F-4D97-AF65-F5344CB8AC3E}">
        <p14:creationId xmlns:p14="http://schemas.microsoft.com/office/powerpoint/2010/main" val="1548883900"/>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1038">
            <a:extLst>
              <a:ext uri="{FF2B5EF4-FFF2-40B4-BE49-F238E27FC236}">
                <a16:creationId xmlns:a16="http://schemas.microsoft.com/office/drawing/2014/main" id="{EEC29885-7106-4FCD-AF85-51B2D8393BD8}"/>
              </a:ext>
            </a:extLst>
          </p:cNvPr>
          <p:cNvSpPr>
            <a:spLocks noGrp="1" noChangeArrowheads="1"/>
          </p:cNvSpPr>
          <p:nvPr>
            <p:ph type="title"/>
          </p:nvPr>
        </p:nvSpPr>
        <p:spPr/>
        <p:txBody>
          <a:bodyPr/>
          <a:lstStyle/>
          <a:p>
            <a:pPr eaLnBrk="1" hangingPunct="1">
              <a:defRPr/>
            </a:pPr>
            <a:r>
              <a:rPr lang="en-US" altLang="en-US"/>
              <a:t>End Line Throw-Ins in the Frontcourt</a:t>
            </a:r>
          </a:p>
        </p:txBody>
      </p:sp>
      <p:sp>
        <p:nvSpPr>
          <p:cNvPr id="161796" name="Rectangle 1039">
            <a:extLst>
              <a:ext uri="{FF2B5EF4-FFF2-40B4-BE49-F238E27FC236}">
                <a16:creationId xmlns:a16="http://schemas.microsoft.com/office/drawing/2014/main" id="{69CE9EDA-4DED-4ED2-AE4E-81F9C76C11F3}"/>
              </a:ext>
            </a:extLst>
          </p:cNvPr>
          <p:cNvSpPr>
            <a:spLocks noGrp="1"/>
          </p:cNvSpPr>
          <p:nvPr>
            <p:ph idx="1"/>
          </p:nvPr>
        </p:nvSpPr>
        <p:spPr>
          <a:xfrm>
            <a:off x="1561016" y="5127626"/>
            <a:ext cx="10026649" cy="1204912"/>
          </a:xfrm>
        </p:spPr>
        <p:txBody>
          <a:bodyPr/>
          <a:lstStyle/>
          <a:p>
            <a:pPr algn="ctr" eaLnBrk="1" hangingPunct="1">
              <a:buFont typeface="Wingdings" panose="05000000000000000000" pitchFamily="2" charset="2"/>
              <a:buNone/>
            </a:pPr>
            <a:r>
              <a:rPr lang="en-US" altLang="en-US" dirty="0"/>
              <a:t>L may administer throw-ins on either side of player when staying in frontcourt; T mirrors chop-clock signal</a:t>
            </a:r>
          </a:p>
        </p:txBody>
      </p:sp>
      <p:pic>
        <p:nvPicPr>
          <p:cNvPr id="135178" name="Picture 1034" descr="pg 66 - #49">
            <a:extLst>
              <a:ext uri="{FF2B5EF4-FFF2-40B4-BE49-F238E27FC236}">
                <a16:creationId xmlns:a16="http://schemas.microsoft.com/office/drawing/2014/main" id="{B2D36F1D-0BCD-4908-BE5B-AB4FE340EC1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01412" y="2011362"/>
            <a:ext cx="4743840" cy="2922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9" name="Picture 1035" descr="pg 66 - #50">
            <a:extLst>
              <a:ext uri="{FF2B5EF4-FFF2-40B4-BE49-F238E27FC236}">
                <a16:creationId xmlns:a16="http://schemas.microsoft.com/office/drawing/2014/main" id="{BB492618-ECDD-42F5-BC01-87676583817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04309" y="2011363"/>
            <a:ext cx="4783356" cy="2922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5582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withEffect">
                                  <p:stCondLst>
                                    <p:cond delay="0"/>
                                  </p:stCondLst>
                                  <p:childTnLst>
                                    <p:set>
                                      <p:cBhvr>
                                        <p:cTn id="6" dur="1" fill="hold">
                                          <p:stCondLst>
                                            <p:cond delay="0"/>
                                          </p:stCondLst>
                                        </p:cTn>
                                        <p:tgtEl>
                                          <p:spTgt spid="135178"/>
                                        </p:tgtEl>
                                        <p:attrNameLst>
                                          <p:attrName>style.visibility</p:attrName>
                                        </p:attrNameLst>
                                      </p:cBhvr>
                                      <p:to>
                                        <p:strVal val="visible"/>
                                      </p:to>
                                    </p:set>
                                    <p:animEffect transition="in" filter="slide(fromLeft)">
                                      <p:cBhvr>
                                        <p:cTn id="7" dur="1000"/>
                                        <p:tgtEl>
                                          <p:spTgt spid="135178"/>
                                        </p:tgtEl>
                                      </p:cBhvr>
                                    </p:animEffect>
                                  </p:childTnLst>
                                </p:cTn>
                              </p:par>
                            </p:childTnLst>
                          </p:cTn>
                        </p:par>
                        <p:par>
                          <p:cTn id="8" fill="hold" nodeType="afterGroup">
                            <p:stCondLst>
                              <p:cond delay="1000"/>
                            </p:stCondLst>
                            <p:childTnLst>
                              <p:par>
                                <p:cTn id="9" presetID="12" presetClass="entr" presetSubtype="2" fill="hold" nodeType="afterEffect">
                                  <p:stCondLst>
                                    <p:cond delay="0"/>
                                  </p:stCondLst>
                                  <p:childTnLst>
                                    <p:set>
                                      <p:cBhvr>
                                        <p:cTn id="10" dur="1" fill="hold">
                                          <p:stCondLst>
                                            <p:cond delay="0"/>
                                          </p:stCondLst>
                                        </p:cTn>
                                        <p:tgtEl>
                                          <p:spTgt spid="135179"/>
                                        </p:tgtEl>
                                        <p:attrNameLst>
                                          <p:attrName>style.visibility</p:attrName>
                                        </p:attrNameLst>
                                      </p:cBhvr>
                                      <p:to>
                                        <p:strVal val="visible"/>
                                      </p:to>
                                    </p:set>
                                    <p:animEffect transition="in" filter="slide(fromRight)">
                                      <p:cBhvr>
                                        <p:cTn id="11" dur="1000"/>
                                        <p:tgtEl>
                                          <p:spTgt spid="135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13">
            <a:extLst>
              <a:ext uri="{FF2B5EF4-FFF2-40B4-BE49-F238E27FC236}">
                <a16:creationId xmlns:a16="http://schemas.microsoft.com/office/drawing/2014/main" id="{AB55CEED-C55F-4710-ADE8-60860E0A87A5}"/>
              </a:ext>
            </a:extLst>
          </p:cNvPr>
          <p:cNvSpPr>
            <a:spLocks noGrp="1" noChangeArrowheads="1"/>
          </p:cNvSpPr>
          <p:nvPr>
            <p:ph type="title"/>
          </p:nvPr>
        </p:nvSpPr>
        <p:spPr/>
        <p:txBody>
          <a:bodyPr/>
          <a:lstStyle/>
          <a:p>
            <a:pPr eaLnBrk="1" hangingPunct="1">
              <a:defRPr/>
            </a:pPr>
            <a:r>
              <a:rPr lang="en-US" altLang="en-US"/>
              <a:t>Sideline Throw-Ins in the Backcourt</a:t>
            </a:r>
          </a:p>
        </p:txBody>
      </p:sp>
      <p:sp>
        <p:nvSpPr>
          <p:cNvPr id="163844" name="Rectangle 14">
            <a:extLst>
              <a:ext uri="{FF2B5EF4-FFF2-40B4-BE49-F238E27FC236}">
                <a16:creationId xmlns:a16="http://schemas.microsoft.com/office/drawing/2014/main" id="{D46F91FA-0B1E-473F-AC42-EC9AEB6A6463}"/>
              </a:ext>
            </a:extLst>
          </p:cNvPr>
          <p:cNvSpPr>
            <a:spLocks noGrp="1"/>
          </p:cNvSpPr>
          <p:nvPr>
            <p:ph idx="1"/>
          </p:nvPr>
        </p:nvSpPr>
        <p:spPr>
          <a:xfrm>
            <a:off x="1715652" y="5222804"/>
            <a:ext cx="9487756" cy="1109733"/>
          </a:xfrm>
        </p:spPr>
        <p:txBody>
          <a:bodyPr/>
          <a:lstStyle/>
          <a:p>
            <a:pPr algn="ctr" eaLnBrk="1" hangingPunct="1">
              <a:buFont typeface="Wingdings" panose="05000000000000000000" pitchFamily="2" charset="2"/>
              <a:buNone/>
            </a:pPr>
            <a:r>
              <a:rPr lang="en-US" altLang="en-US" dirty="0"/>
              <a:t>T handles all throw-ins in the backcourt – regardless of location – “bump and run” if necessary</a:t>
            </a:r>
          </a:p>
        </p:txBody>
      </p:sp>
      <p:pic>
        <p:nvPicPr>
          <p:cNvPr id="98313" name="Picture 9" descr="pg 65 - #47">
            <a:extLst>
              <a:ext uri="{FF2B5EF4-FFF2-40B4-BE49-F238E27FC236}">
                <a16:creationId xmlns:a16="http://schemas.microsoft.com/office/drawing/2014/main" id="{6783CDBD-3849-4AE0-B4C2-B88A2C419EF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5651" y="1984374"/>
            <a:ext cx="4759901" cy="290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4" name="Picture 10" descr="pg 65 - #48">
            <a:extLst>
              <a:ext uri="{FF2B5EF4-FFF2-40B4-BE49-F238E27FC236}">
                <a16:creationId xmlns:a16="http://schemas.microsoft.com/office/drawing/2014/main" id="{A7BA307A-1291-427E-84C1-738F2338031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41020" y="1984375"/>
            <a:ext cx="4362387" cy="290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01355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8313"/>
                                        </p:tgtEl>
                                        <p:attrNameLst>
                                          <p:attrName>style.visibility</p:attrName>
                                        </p:attrNameLst>
                                      </p:cBhvr>
                                      <p:to>
                                        <p:strVal val="visible"/>
                                      </p:to>
                                    </p:set>
                                    <p:animEffect transition="in" filter="fade">
                                      <p:cBhvr>
                                        <p:cTn id="7" dur="1000"/>
                                        <p:tgtEl>
                                          <p:spTgt spid="98313"/>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98314"/>
                                        </p:tgtEl>
                                        <p:attrNameLst>
                                          <p:attrName>style.visibility</p:attrName>
                                        </p:attrNameLst>
                                      </p:cBhvr>
                                      <p:to>
                                        <p:strVal val="visible"/>
                                      </p:to>
                                    </p:set>
                                    <p:animEffect transition="in" filter="fade">
                                      <p:cBhvr>
                                        <p:cTn id="11" dur="1000"/>
                                        <p:tgtEl>
                                          <p:spTgt spid="98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17">
            <a:extLst>
              <a:ext uri="{FF2B5EF4-FFF2-40B4-BE49-F238E27FC236}">
                <a16:creationId xmlns:a16="http://schemas.microsoft.com/office/drawing/2014/main" id="{BC810936-16C5-4E72-9502-FCA7F6FCEAA0}"/>
              </a:ext>
            </a:extLst>
          </p:cNvPr>
          <p:cNvSpPr>
            <a:spLocks noGrp="1" noChangeArrowheads="1"/>
          </p:cNvSpPr>
          <p:nvPr>
            <p:ph type="title"/>
          </p:nvPr>
        </p:nvSpPr>
        <p:spPr/>
        <p:txBody>
          <a:bodyPr/>
          <a:lstStyle/>
          <a:p>
            <a:pPr eaLnBrk="1" hangingPunct="1">
              <a:defRPr/>
            </a:pPr>
            <a:r>
              <a:rPr lang="en-US" altLang="en-US"/>
              <a:t>End Line Throw-Ins in the Backcourt</a:t>
            </a:r>
          </a:p>
        </p:txBody>
      </p:sp>
      <p:sp>
        <p:nvSpPr>
          <p:cNvPr id="165892" name="Rectangle 18">
            <a:extLst>
              <a:ext uri="{FF2B5EF4-FFF2-40B4-BE49-F238E27FC236}">
                <a16:creationId xmlns:a16="http://schemas.microsoft.com/office/drawing/2014/main" id="{64CCF2C3-EE96-49E2-A717-8C4E5B4D1E0E}"/>
              </a:ext>
            </a:extLst>
          </p:cNvPr>
          <p:cNvSpPr>
            <a:spLocks noGrp="1"/>
          </p:cNvSpPr>
          <p:nvPr>
            <p:ph idx="1"/>
          </p:nvPr>
        </p:nvSpPr>
        <p:spPr>
          <a:xfrm>
            <a:off x="1471889" y="4987210"/>
            <a:ext cx="10026649" cy="1204912"/>
          </a:xfrm>
        </p:spPr>
        <p:txBody>
          <a:bodyPr/>
          <a:lstStyle/>
          <a:p>
            <a:pPr algn="ctr" eaLnBrk="1" hangingPunct="1">
              <a:buFont typeface="Wingdings" panose="05000000000000000000" pitchFamily="2" charset="2"/>
              <a:buNone/>
            </a:pPr>
            <a:endParaRPr lang="en-US" altLang="en-US" dirty="0"/>
          </a:p>
          <a:p>
            <a:pPr algn="ctr" eaLnBrk="1" hangingPunct="1">
              <a:buFont typeface="Wingdings" panose="05000000000000000000" pitchFamily="2" charset="2"/>
              <a:buNone/>
            </a:pPr>
            <a:r>
              <a:rPr lang="en-US" altLang="en-US" dirty="0"/>
              <a:t>If no pressure, C and L may go to home locations</a:t>
            </a:r>
          </a:p>
        </p:txBody>
      </p:sp>
      <p:pic>
        <p:nvPicPr>
          <p:cNvPr id="100365" name="Picture 13" descr="pg 64 - #45">
            <a:extLst>
              <a:ext uri="{FF2B5EF4-FFF2-40B4-BE49-F238E27FC236}">
                <a16:creationId xmlns:a16="http://schemas.microsoft.com/office/drawing/2014/main" id="{9B3CB34C-1B40-4086-8C74-7EB1FE52936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50670" y="2028746"/>
            <a:ext cx="4834544" cy="295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6" name="Picture 14" descr="pg 64 - #46">
            <a:extLst>
              <a:ext uri="{FF2B5EF4-FFF2-40B4-BE49-F238E27FC236}">
                <a16:creationId xmlns:a16="http://schemas.microsoft.com/office/drawing/2014/main" id="{9A8A6D8C-FB65-45DF-8A94-3BBBBACD523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66465" y="2028746"/>
            <a:ext cx="4833597" cy="295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99725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00365"/>
                                        </p:tgtEl>
                                        <p:attrNameLst>
                                          <p:attrName>style.visibility</p:attrName>
                                        </p:attrNameLst>
                                      </p:cBhvr>
                                      <p:to>
                                        <p:strVal val="visible"/>
                                      </p:to>
                                    </p:set>
                                    <p:animEffect transition="in" filter="checkerboard(across)">
                                      <p:cBhvr>
                                        <p:cTn id="7" dur="500"/>
                                        <p:tgtEl>
                                          <p:spTgt spid="100365"/>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100366"/>
                                        </p:tgtEl>
                                        <p:attrNameLst>
                                          <p:attrName>style.visibility</p:attrName>
                                        </p:attrNameLst>
                                      </p:cBhvr>
                                      <p:to>
                                        <p:strVal val="visible"/>
                                      </p:to>
                                    </p:set>
                                    <p:animEffect transition="in" filter="checkerboard(across)">
                                      <p:cBhvr>
                                        <p:cTn id="11" dur="500"/>
                                        <p:tgtEl>
                                          <p:spTgt spid="100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8">
            <a:extLst>
              <a:ext uri="{FF2B5EF4-FFF2-40B4-BE49-F238E27FC236}">
                <a16:creationId xmlns:a16="http://schemas.microsoft.com/office/drawing/2014/main" id="{27D03C8D-F562-46DA-A943-9CD720EAD5E9}"/>
              </a:ext>
            </a:extLst>
          </p:cNvPr>
          <p:cNvSpPr>
            <a:spLocks noGrp="1" noChangeArrowheads="1"/>
          </p:cNvSpPr>
          <p:nvPr>
            <p:ph type="title"/>
          </p:nvPr>
        </p:nvSpPr>
        <p:spPr/>
        <p:txBody>
          <a:bodyPr/>
          <a:lstStyle/>
          <a:p>
            <a:pPr eaLnBrk="1" hangingPunct="1">
              <a:defRPr/>
            </a:pPr>
            <a:r>
              <a:rPr lang="en-US" altLang="en-US"/>
              <a:t>Foul Reporting</a:t>
            </a:r>
          </a:p>
        </p:txBody>
      </p:sp>
      <p:pic>
        <p:nvPicPr>
          <p:cNvPr id="137223" name="Picture 7" descr="color - reporting area">
            <a:extLst>
              <a:ext uri="{FF2B5EF4-FFF2-40B4-BE49-F238E27FC236}">
                <a16:creationId xmlns:a16="http://schemas.microsoft.com/office/drawing/2014/main" id="{83D11E69-AA57-4272-B381-55462F2B23D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05100" y="1905000"/>
            <a:ext cx="6781800"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4617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nodeType="withEffect">
                                  <p:stCondLst>
                                    <p:cond delay="0"/>
                                  </p:stCondLst>
                                  <p:childTnLst>
                                    <p:set>
                                      <p:cBhvr>
                                        <p:cTn id="6" dur="1" fill="hold">
                                          <p:stCondLst>
                                            <p:cond delay="0"/>
                                          </p:stCondLst>
                                        </p:cTn>
                                        <p:tgtEl>
                                          <p:spTgt spid="137223"/>
                                        </p:tgtEl>
                                        <p:attrNameLst>
                                          <p:attrName>style.visibility</p:attrName>
                                        </p:attrNameLst>
                                      </p:cBhvr>
                                      <p:to>
                                        <p:strVal val="visible"/>
                                      </p:to>
                                    </p:set>
                                    <p:animEffect transition="in" filter="barn(outHorizontal)">
                                      <p:cBhvr>
                                        <p:cTn id="7" dur="1000"/>
                                        <p:tgtEl>
                                          <p:spTgt spid="137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6">
            <a:extLst>
              <a:ext uri="{FF2B5EF4-FFF2-40B4-BE49-F238E27FC236}">
                <a16:creationId xmlns:a16="http://schemas.microsoft.com/office/drawing/2014/main" id="{B669F343-B1BF-4BF5-AE64-90FFC06E5639}"/>
              </a:ext>
            </a:extLst>
          </p:cNvPr>
          <p:cNvSpPr>
            <a:spLocks noGrp="1" noChangeArrowheads="1"/>
          </p:cNvSpPr>
          <p:nvPr>
            <p:ph type="title"/>
          </p:nvPr>
        </p:nvSpPr>
        <p:spPr/>
        <p:txBody>
          <a:bodyPr/>
          <a:lstStyle/>
          <a:p>
            <a:pPr eaLnBrk="1" hangingPunct="1">
              <a:defRPr/>
            </a:pPr>
            <a:r>
              <a:rPr lang="en-US" altLang="en-US"/>
              <a:t>Fouls &amp; Basic Switching</a:t>
            </a:r>
          </a:p>
        </p:txBody>
      </p:sp>
      <p:sp>
        <p:nvSpPr>
          <p:cNvPr id="169988" name="Rectangle 7">
            <a:extLst>
              <a:ext uri="{FF2B5EF4-FFF2-40B4-BE49-F238E27FC236}">
                <a16:creationId xmlns:a16="http://schemas.microsoft.com/office/drawing/2014/main" id="{5E680461-EC22-4905-9B99-247C0C99BD7B}"/>
              </a:ext>
            </a:extLst>
          </p:cNvPr>
          <p:cNvSpPr>
            <a:spLocks noGrp="1"/>
          </p:cNvSpPr>
          <p:nvPr>
            <p:ph idx="1"/>
          </p:nvPr>
        </p:nvSpPr>
        <p:spPr/>
        <p:txBody>
          <a:bodyPr/>
          <a:lstStyle/>
          <a:p>
            <a:pPr eaLnBrk="1" hangingPunct="1"/>
            <a:r>
              <a:rPr lang="en-US" altLang="en-US" sz="2800" dirty="0"/>
              <a:t>Non-calling officials should observe all players.</a:t>
            </a:r>
          </a:p>
          <a:p>
            <a:pPr eaLnBrk="1" hangingPunct="1"/>
            <a:r>
              <a:rPr lang="en-US" altLang="en-US" sz="2800" dirty="0"/>
              <a:t>Calling official goes table side after reporting.</a:t>
            </a:r>
          </a:p>
          <a:p>
            <a:pPr eaLnBrk="1" hangingPunct="1"/>
            <a:r>
              <a:rPr lang="en-US" altLang="en-US" sz="2800" dirty="0"/>
              <a:t>Official originally table side fills the vacancy left by the calling official.</a:t>
            </a:r>
          </a:p>
        </p:txBody>
      </p:sp>
    </p:spTree>
    <p:extLst>
      <p:ext uri="{BB962C8B-B14F-4D97-AF65-F5344CB8AC3E}">
        <p14:creationId xmlns:p14="http://schemas.microsoft.com/office/powerpoint/2010/main" val="2372453412"/>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9" name="Rectangle 6">
            <a:extLst>
              <a:ext uri="{FF2B5EF4-FFF2-40B4-BE49-F238E27FC236}">
                <a16:creationId xmlns:a16="http://schemas.microsoft.com/office/drawing/2014/main" id="{57853BD4-15A1-4FC8-8AE6-82A9720CB7A7}"/>
              </a:ext>
            </a:extLst>
          </p:cNvPr>
          <p:cNvSpPr>
            <a:spLocks noGrp="1" noChangeArrowheads="1"/>
          </p:cNvSpPr>
          <p:nvPr>
            <p:ph type="title"/>
          </p:nvPr>
        </p:nvSpPr>
        <p:spPr/>
        <p:txBody>
          <a:bodyPr/>
          <a:lstStyle/>
          <a:p>
            <a:pPr eaLnBrk="1" hangingPunct="1">
              <a:defRPr/>
            </a:pPr>
            <a:r>
              <a:rPr lang="en-US" altLang="en-US"/>
              <a:t>Fouls &amp; Basic Switching</a:t>
            </a:r>
          </a:p>
        </p:txBody>
      </p:sp>
      <p:sp>
        <p:nvSpPr>
          <p:cNvPr id="172036" name="Rectangle 7">
            <a:extLst>
              <a:ext uri="{FF2B5EF4-FFF2-40B4-BE49-F238E27FC236}">
                <a16:creationId xmlns:a16="http://schemas.microsoft.com/office/drawing/2014/main" id="{A37FF56E-E46B-48B2-BA84-2532F9DCE8F1}"/>
              </a:ext>
            </a:extLst>
          </p:cNvPr>
          <p:cNvSpPr>
            <a:spLocks noGrp="1"/>
          </p:cNvSpPr>
          <p:nvPr>
            <p:ph idx="1"/>
          </p:nvPr>
        </p:nvSpPr>
        <p:spPr/>
        <p:txBody>
          <a:bodyPr/>
          <a:lstStyle/>
          <a:p>
            <a:pPr eaLnBrk="1" hangingPunct="1"/>
            <a:endParaRPr lang="en-US" altLang="en-US" sz="3600" dirty="0"/>
          </a:p>
          <a:p>
            <a:pPr eaLnBrk="1" hangingPunct="1"/>
            <a:r>
              <a:rPr lang="en-US" altLang="en-US" sz="2800" dirty="0"/>
              <a:t>Third official remains in same position occupied at time of foul.</a:t>
            </a:r>
          </a:p>
          <a:p>
            <a:pPr eaLnBrk="1" hangingPunct="1">
              <a:buFont typeface="Wingdings" panose="05000000000000000000" pitchFamily="2" charset="2"/>
              <a:buNone/>
            </a:pPr>
            <a:endParaRPr lang="en-US" altLang="en-US" sz="2800" dirty="0"/>
          </a:p>
          <a:p>
            <a:pPr eaLnBrk="1" hangingPunct="1"/>
            <a:r>
              <a:rPr lang="en-US" altLang="en-US" sz="2800" dirty="0"/>
              <a:t>If calling official was table side, no switch occurs.</a:t>
            </a:r>
          </a:p>
        </p:txBody>
      </p:sp>
    </p:spTree>
    <p:extLst>
      <p:ext uri="{BB962C8B-B14F-4D97-AF65-F5344CB8AC3E}">
        <p14:creationId xmlns:p14="http://schemas.microsoft.com/office/powerpoint/2010/main" val="2770656481"/>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Rectangle 23">
            <a:extLst>
              <a:ext uri="{FF2B5EF4-FFF2-40B4-BE49-F238E27FC236}">
                <a16:creationId xmlns:a16="http://schemas.microsoft.com/office/drawing/2014/main" id="{4D69E812-DE60-41DA-A4DB-B82ED8DEE019}"/>
              </a:ext>
            </a:extLst>
          </p:cNvPr>
          <p:cNvSpPr>
            <a:spLocks noGrp="1" noChangeArrowheads="1"/>
          </p:cNvSpPr>
          <p:nvPr>
            <p:ph type="title"/>
          </p:nvPr>
        </p:nvSpPr>
        <p:spPr/>
        <p:txBody>
          <a:bodyPr/>
          <a:lstStyle/>
          <a:p>
            <a:pPr eaLnBrk="1" hangingPunct="1">
              <a:defRPr/>
            </a:pPr>
            <a:r>
              <a:rPr lang="en-US" altLang="en-US"/>
              <a:t>Foul Reporting &amp; Switching</a:t>
            </a:r>
          </a:p>
        </p:txBody>
      </p:sp>
      <p:pic>
        <p:nvPicPr>
          <p:cNvPr id="122896" name="Picture 16" descr="Fouls 3">
            <a:extLst>
              <a:ext uri="{FF2B5EF4-FFF2-40B4-BE49-F238E27FC236}">
                <a16:creationId xmlns:a16="http://schemas.microsoft.com/office/drawing/2014/main" id="{31FE7333-DF16-4356-BD42-086207F7AB98}"/>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a:xfrm>
            <a:off x="6096000" y="2437155"/>
            <a:ext cx="4489566" cy="3756006"/>
          </a:xfrm>
          <a:noFill/>
        </p:spPr>
      </p:pic>
      <p:sp>
        <p:nvSpPr>
          <p:cNvPr id="174084" name="Rectangle 24">
            <a:extLst>
              <a:ext uri="{FF2B5EF4-FFF2-40B4-BE49-F238E27FC236}">
                <a16:creationId xmlns:a16="http://schemas.microsoft.com/office/drawing/2014/main" id="{32F9A9B1-34FF-496C-AFA2-87B8E0C50E7C}"/>
              </a:ext>
            </a:extLst>
          </p:cNvPr>
          <p:cNvSpPr>
            <a:spLocks noGrp="1"/>
          </p:cNvSpPr>
          <p:nvPr>
            <p:ph type="body" idx="4294967295"/>
          </p:nvPr>
        </p:nvSpPr>
        <p:spPr>
          <a:xfrm>
            <a:off x="1940984" y="2087217"/>
            <a:ext cx="3438537" cy="3791069"/>
          </a:xfrm>
        </p:spPr>
        <p:txBody>
          <a:bodyPr/>
          <a:lstStyle/>
          <a:p>
            <a:pPr eaLnBrk="1" hangingPunct="1">
              <a:buFont typeface="Wingdings" panose="05000000000000000000" pitchFamily="2" charset="2"/>
              <a:buNone/>
            </a:pPr>
            <a:endParaRPr lang="en-US" altLang="en-US" dirty="0"/>
          </a:p>
          <a:p>
            <a:r>
              <a:rPr lang="en-US" altLang="en-US" dirty="0"/>
              <a:t>Lead calls tableside foul goes to reporting area. </a:t>
            </a:r>
          </a:p>
          <a:p>
            <a:r>
              <a:rPr lang="en-US" altLang="en-US" dirty="0"/>
              <a:t>L becomes new T</a:t>
            </a:r>
          </a:p>
          <a:p>
            <a:pPr eaLnBrk="1" hangingPunct="1">
              <a:buFont typeface="Wingdings" panose="05000000000000000000" pitchFamily="2" charset="2"/>
              <a:buNone/>
            </a:pPr>
            <a:endParaRPr lang="en-US" altLang="en-US" sz="1400" dirty="0"/>
          </a:p>
          <a:p>
            <a:r>
              <a:rPr lang="en-US" altLang="en-US" dirty="0"/>
              <a:t>T becomes new L.</a:t>
            </a:r>
          </a:p>
          <a:p>
            <a:pPr eaLnBrk="1" hangingPunct="1">
              <a:buFont typeface="Wingdings" panose="05000000000000000000" pitchFamily="2" charset="2"/>
              <a:buNone/>
            </a:pPr>
            <a:endParaRPr lang="en-US" altLang="en-US" sz="1400" dirty="0"/>
          </a:p>
          <a:p>
            <a:r>
              <a:rPr lang="en-US" altLang="en-US" dirty="0"/>
              <a:t>C remains C.</a:t>
            </a:r>
          </a:p>
        </p:txBody>
      </p:sp>
      <p:sp>
        <p:nvSpPr>
          <p:cNvPr id="174086" name="TextBox 7">
            <a:extLst>
              <a:ext uri="{FF2B5EF4-FFF2-40B4-BE49-F238E27FC236}">
                <a16:creationId xmlns:a16="http://schemas.microsoft.com/office/drawing/2014/main" id="{67A63CC6-0ECB-4AED-BA2F-708819F3FAE7}"/>
              </a:ext>
            </a:extLst>
          </p:cNvPr>
          <p:cNvSpPr txBox="1">
            <a:spLocks noChangeArrowheads="1"/>
          </p:cNvSpPr>
          <p:nvPr/>
        </p:nvSpPr>
        <p:spPr bwMode="auto">
          <a:xfrm>
            <a:off x="6283383" y="1472060"/>
            <a:ext cx="41148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2800" dirty="0">
              <a:solidFill>
                <a:srgbClr val="00205B"/>
              </a:solidFill>
              <a:latin typeface="+mn-lt"/>
            </a:endParaRPr>
          </a:p>
          <a:p>
            <a:pPr eaLnBrk="1" hangingPunct="1">
              <a:buFontTx/>
              <a:buNone/>
            </a:pPr>
            <a:r>
              <a:rPr lang="en-US" altLang="en-US" sz="2800" dirty="0">
                <a:solidFill>
                  <a:srgbClr val="00205B"/>
                </a:solidFill>
                <a:latin typeface="+mn-lt"/>
              </a:rPr>
              <a:t>Staying in the Frontcourt</a:t>
            </a:r>
          </a:p>
          <a:p>
            <a:pPr eaLnBrk="1" hangingPunct="1">
              <a:buFontTx/>
              <a:buNone/>
            </a:pPr>
            <a:endParaRPr lang="en-US" altLang="en-US" sz="1800" dirty="0">
              <a:solidFill>
                <a:srgbClr val="00205B"/>
              </a:solidFill>
              <a:latin typeface="+mn-lt"/>
            </a:endParaRPr>
          </a:p>
        </p:txBody>
      </p:sp>
    </p:spTree>
    <p:extLst>
      <p:ext uri="{BB962C8B-B14F-4D97-AF65-F5344CB8AC3E}">
        <p14:creationId xmlns:p14="http://schemas.microsoft.com/office/powerpoint/2010/main" val="209770848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2896"/>
                                        </p:tgtEl>
                                        <p:attrNameLst>
                                          <p:attrName>style.visibility</p:attrName>
                                        </p:attrNameLst>
                                      </p:cBhvr>
                                      <p:to>
                                        <p:strVal val="visible"/>
                                      </p:to>
                                    </p:set>
                                    <p:animEffect transition="in" filter="fade">
                                      <p:cBhvr>
                                        <p:cTn id="7" dur="1000"/>
                                        <p:tgtEl>
                                          <p:spTgt spid="122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23">
            <a:extLst>
              <a:ext uri="{FF2B5EF4-FFF2-40B4-BE49-F238E27FC236}">
                <a16:creationId xmlns:a16="http://schemas.microsoft.com/office/drawing/2014/main" id="{21C416FE-DC69-4540-AD92-BE1EF233C7D3}"/>
              </a:ext>
            </a:extLst>
          </p:cNvPr>
          <p:cNvSpPr>
            <a:spLocks noGrp="1" noChangeArrowheads="1"/>
          </p:cNvSpPr>
          <p:nvPr>
            <p:ph type="title"/>
          </p:nvPr>
        </p:nvSpPr>
        <p:spPr/>
        <p:txBody>
          <a:bodyPr/>
          <a:lstStyle/>
          <a:p>
            <a:pPr eaLnBrk="1" hangingPunct="1">
              <a:defRPr/>
            </a:pPr>
            <a:r>
              <a:rPr lang="en-US" altLang="en-US"/>
              <a:t>Foul Reporting &amp; Switching</a:t>
            </a:r>
          </a:p>
        </p:txBody>
      </p:sp>
      <p:pic>
        <p:nvPicPr>
          <p:cNvPr id="122898" name="Picture 18" descr="Fouls 4">
            <a:extLst>
              <a:ext uri="{FF2B5EF4-FFF2-40B4-BE49-F238E27FC236}">
                <a16:creationId xmlns:a16="http://schemas.microsoft.com/office/drawing/2014/main" id="{435BEBAB-15D8-4FAC-B1B6-841C9ADD145A}"/>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a:xfrm>
            <a:off x="6709559" y="2530475"/>
            <a:ext cx="4485674" cy="3749080"/>
          </a:xfrm>
          <a:noFill/>
        </p:spPr>
      </p:pic>
      <p:sp>
        <p:nvSpPr>
          <p:cNvPr id="176132" name="Rectangle 24">
            <a:extLst>
              <a:ext uri="{FF2B5EF4-FFF2-40B4-BE49-F238E27FC236}">
                <a16:creationId xmlns:a16="http://schemas.microsoft.com/office/drawing/2014/main" id="{2B9BEAA0-EEE9-45E9-B2A6-4982BA926DA3}"/>
              </a:ext>
            </a:extLst>
          </p:cNvPr>
          <p:cNvSpPr>
            <a:spLocks noGrp="1"/>
          </p:cNvSpPr>
          <p:nvPr>
            <p:ph type="body" idx="4294967295"/>
          </p:nvPr>
        </p:nvSpPr>
        <p:spPr>
          <a:xfrm>
            <a:off x="7174216" y="1898651"/>
            <a:ext cx="3556360" cy="463548"/>
          </a:xfrm>
        </p:spPr>
        <p:txBody>
          <a:bodyPr/>
          <a:lstStyle/>
          <a:p>
            <a:pPr eaLnBrk="1" hangingPunct="1">
              <a:buFont typeface="Wingdings" panose="05000000000000000000" pitchFamily="2" charset="2"/>
              <a:buNone/>
            </a:pPr>
            <a:r>
              <a:rPr lang="en-US" altLang="en-US" dirty="0">
                <a:solidFill>
                  <a:srgbClr val="00205B"/>
                </a:solidFill>
              </a:rPr>
              <a:t>Staying in the Frontcourt</a:t>
            </a:r>
          </a:p>
        </p:txBody>
      </p:sp>
      <p:sp>
        <p:nvSpPr>
          <p:cNvPr id="176134" name="TextBox 8">
            <a:extLst>
              <a:ext uri="{FF2B5EF4-FFF2-40B4-BE49-F238E27FC236}">
                <a16:creationId xmlns:a16="http://schemas.microsoft.com/office/drawing/2014/main" id="{E206E9D2-4FD4-4470-852E-1F0250359A65}"/>
              </a:ext>
            </a:extLst>
          </p:cNvPr>
          <p:cNvSpPr txBox="1">
            <a:spLocks noChangeArrowheads="1"/>
          </p:cNvSpPr>
          <p:nvPr/>
        </p:nvSpPr>
        <p:spPr bwMode="auto">
          <a:xfrm>
            <a:off x="2209800" y="1898651"/>
            <a:ext cx="38862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2800" dirty="0">
              <a:latin typeface="Arial" panose="020B0604020202020204" pitchFamily="34" charset="0"/>
            </a:endParaRPr>
          </a:p>
          <a:p>
            <a:pPr marL="457200" indent="-457200"/>
            <a:r>
              <a:rPr lang="en-US" altLang="en-US" sz="2800" dirty="0">
                <a:latin typeface="+mn-lt"/>
              </a:rPr>
              <a:t>Lead calls foul opposite table, goes to reporting area. </a:t>
            </a:r>
          </a:p>
          <a:p>
            <a:pPr>
              <a:buNone/>
            </a:pPr>
            <a:endParaRPr lang="en-US" altLang="en-US" sz="2800" dirty="0">
              <a:latin typeface="+mn-lt"/>
            </a:endParaRPr>
          </a:p>
          <a:p>
            <a:pPr marL="457200" indent="-457200"/>
            <a:r>
              <a:rPr lang="en-US" altLang="en-US" sz="2800" dirty="0">
                <a:latin typeface="+mn-lt"/>
              </a:rPr>
              <a:t>L becomes new C</a:t>
            </a:r>
          </a:p>
          <a:p>
            <a:pPr eaLnBrk="1" hangingPunct="1">
              <a:buFontTx/>
              <a:buNone/>
            </a:pPr>
            <a:endParaRPr lang="en-US" altLang="en-US" sz="2800" dirty="0">
              <a:latin typeface="+mn-lt"/>
            </a:endParaRPr>
          </a:p>
          <a:p>
            <a:pPr marL="457200" indent="-457200"/>
            <a:r>
              <a:rPr lang="en-US" altLang="en-US" sz="2800" dirty="0">
                <a:latin typeface="+mn-lt"/>
              </a:rPr>
              <a:t>C becomes new L</a:t>
            </a:r>
          </a:p>
          <a:p>
            <a:pPr eaLnBrk="1" hangingPunct="1">
              <a:buFontTx/>
              <a:buNone/>
            </a:pPr>
            <a:endParaRPr lang="en-US" altLang="en-US" sz="2800" dirty="0">
              <a:latin typeface="+mn-lt"/>
            </a:endParaRPr>
          </a:p>
          <a:p>
            <a:pPr marL="457200" indent="-457200"/>
            <a:r>
              <a:rPr lang="en-US" altLang="en-US" sz="2800" dirty="0">
                <a:latin typeface="+mn-lt"/>
              </a:rPr>
              <a:t>T remains T</a:t>
            </a:r>
          </a:p>
          <a:p>
            <a:pPr eaLnBrk="1" hangingPunct="1">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158928471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22898"/>
                                        </p:tgtEl>
                                        <p:attrNameLst>
                                          <p:attrName>style.visibility</p:attrName>
                                        </p:attrNameLst>
                                      </p:cBhvr>
                                      <p:to>
                                        <p:strVal val="visible"/>
                                      </p:to>
                                    </p:set>
                                    <p:animEffect transition="in" filter="fade">
                                      <p:cBhvr>
                                        <p:cTn id="7" dur="1000"/>
                                        <p:tgtEl>
                                          <p:spTgt spid="122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17">
            <a:extLst>
              <a:ext uri="{FF2B5EF4-FFF2-40B4-BE49-F238E27FC236}">
                <a16:creationId xmlns:a16="http://schemas.microsoft.com/office/drawing/2014/main" id="{870A8CD5-A25B-4C98-934C-DAC001C8CDDC}"/>
              </a:ext>
            </a:extLst>
          </p:cNvPr>
          <p:cNvSpPr>
            <a:spLocks noGrp="1" noChangeArrowheads="1"/>
          </p:cNvSpPr>
          <p:nvPr>
            <p:ph type="title"/>
          </p:nvPr>
        </p:nvSpPr>
        <p:spPr/>
        <p:txBody>
          <a:bodyPr/>
          <a:lstStyle/>
          <a:p>
            <a:pPr eaLnBrk="1" hangingPunct="1">
              <a:defRPr/>
            </a:pPr>
            <a:r>
              <a:rPr lang="en-US" altLang="en-US" dirty="0"/>
              <a:t>Foul Reporting &amp; Switching on Offensive Calls</a:t>
            </a:r>
          </a:p>
        </p:txBody>
      </p:sp>
      <p:sp>
        <p:nvSpPr>
          <p:cNvPr id="178180" name="Rectangle 18">
            <a:extLst>
              <a:ext uri="{FF2B5EF4-FFF2-40B4-BE49-F238E27FC236}">
                <a16:creationId xmlns:a16="http://schemas.microsoft.com/office/drawing/2014/main" id="{717EAD87-1740-415C-8236-9C5384870789}"/>
              </a:ext>
            </a:extLst>
          </p:cNvPr>
          <p:cNvSpPr>
            <a:spLocks noGrp="1"/>
          </p:cNvSpPr>
          <p:nvPr>
            <p:ph idx="1"/>
          </p:nvPr>
        </p:nvSpPr>
        <p:spPr>
          <a:xfrm>
            <a:off x="1918253" y="2216426"/>
            <a:ext cx="3470025" cy="3965594"/>
          </a:xfrm>
        </p:spPr>
        <p:txBody>
          <a:bodyPr/>
          <a:lstStyle/>
          <a:p>
            <a:r>
              <a:rPr lang="en-US" altLang="en-US" dirty="0"/>
              <a:t>L calls foul opposite, reports and moves to front court to become the new C.</a:t>
            </a:r>
          </a:p>
          <a:p>
            <a:pPr eaLnBrk="1" hangingPunct="1">
              <a:buFont typeface="Wingdings" panose="05000000000000000000" pitchFamily="2" charset="2"/>
              <a:buNone/>
            </a:pPr>
            <a:endParaRPr lang="en-US" altLang="en-US" sz="1400" dirty="0"/>
          </a:p>
          <a:p>
            <a:r>
              <a:rPr lang="en-US" altLang="en-US" dirty="0"/>
              <a:t>Old T becomes </a:t>
            </a:r>
            <a:br>
              <a:rPr lang="en-US" altLang="en-US" dirty="0"/>
            </a:br>
            <a:r>
              <a:rPr lang="en-US" altLang="en-US" dirty="0"/>
              <a:t>new L.</a:t>
            </a:r>
          </a:p>
          <a:p>
            <a:pPr eaLnBrk="1" hangingPunct="1">
              <a:buFont typeface="Wingdings" panose="05000000000000000000" pitchFamily="2" charset="2"/>
              <a:buNone/>
            </a:pPr>
            <a:endParaRPr lang="en-US" altLang="en-US" sz="1400" dirty="0"/>
          </a:p>
          <a:p>
            <a:r>
              <a:rPr lang="en-US" altLang="en-US" dirty="0"/>
              <a:t>C becomes the new T and administers the throw-in.</a:t>
            </a:r>
          </a:p>
          <a:p>
            <a:pPr eaLnBrk="1" hangingPunct="1"/>
            <a:endParaRPr lang="en-US" altLang="en-US" dirty="0"/>
          </a:p>
        </p:txBody>
      </p:sp>
      <p:sp>
        <p:nvSpPr>
          <p:cNvPr id="178181" name="TextBox 5">
            <a:extLst>
              <a:ext uri="{FF2B5EF4-FFF2-40B4-BE49-F238E27FC236}">
                <a16:creationId xmlns:a16="http://schemas.microsoft.com/office/drawing/2014/main" id="{C4C7DE81-9909-4DC3-BB80-90D775486429}"/>
              </a:ext>
            </a:extLst>
          </p:cNvPr>
          <p:cNvSpPr txBox="1">
            <a:spLocks noChangeArrowheads="1"/>
          </p:cNvSpPr>
          <p:nvPr/>
        </p:nvSpPr>
        <p:spPr bwMode="auto">
          <a:xfrm>
            <a:off x="5317434" y="1447800"/>
            <a:ext cx="66501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Wingdings" panose="05000000000000000000" pitchFamily="2" charset="2"/>
              <a:buNone/>
            </a:pPr>
            <a:endParaRPr lang="en-US" altLang="en-US" sz="2800" dirty="0">
              <a:solidFill>
                <a:srgbClr val="00205B"/>
              </a:solidFill>
              <a:latin typeface="+mn-lt"/>
            </a:endParaRPr>
          </a:p>
          <a:p>
            <a:pPr algn="ctr" eaLnBrk="1" hangingPunct="1">
              <a:buFont typeface="Wingdings" panose="05000000000000000000" pitchFamily="2" charset="2"/>
              <a:buNone/>
            </a:pPr>
            <a:r>
              <a:rPr lang="en-US" altLang="en-US" sz="2800" dirty="0">
                <a:solidFill>
                  <a:srgbClr val="00205B"/>
                </a:solidFill>
                <a:latin typeface="+mn-lt"/>
              </a:rPr>
              <a:t>Backcourt to Frontcourt -No Free Throws</a:t>
            </a:r>
          </a:p>
        </p:txBody>
      </p:sp>
      <p:pic>
        <p:nvPicPr>
          <p:cNvPr id="178182" name="Picture Placeholder 6">
            <a:extLst>
              <a:ext uri="{FF2B5EF4-FFF2-40B4-BE49-F238E27FC236}">
                <a16:creationId xmlns:a16="http://schemas.microsoft.com/office/drawing/2014/main" id="{BB564D88-B413-4EAC-AF2C-3A01DC98D0F9}"/>
              </a:ext>
            </a:extLst>
          </p:cNvPr>
          <p:cNvPicPr>
            <a:picLocks noChangeAspect="1"/>
          </p:cNvPicPr>
          <p:nvPr/>
        </p:nvPicPr>
        <p:blipFill>
          <a:blip r:embed="rId3" cstate="email">
            <a:extLst>
              <a:ext uri="{28A0092B-C50C-407E-A947-70E740481C1C}">
                <a14:useLocalDpi xmlns:a14="http://schemas.microsoft.com/office/drawing/2010/main"/>
              </a:ext>
            </a:extLst>
          </a:blip>
          <a:srcRect l="17104" t="10324" r="12251" b="28419"/>
          <a:stretch>
            <a:fillRect/>
          </a:stretch>
        </p:blipFill>
        <p:spPr bwMode="auto">
          <a:xfrm>
            <a:off x="6496879" y="2401907"/>
            <a:ext cx="4362153" cy="3965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7733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C5E0-A4BE-48B1-BAE0-8A53685EFF02}"/>
              </a:ext>
            </a:extLst>
          </p:cNvPr>
          <p:cNvSpPr>
            <a:spLocks noGrp="1"/>
          </p:cNvSpPr>
          <p:nvPr>
            <p:ph type="title"/>
          </p:nvPr>
        </p:nvSpPr>
        <p:spPr/>
        <p:txBody>
          <a:bodyPr/>
          <a:lstStyle/>
          <a:p>
            <a:pPr eaLnBrk="1" hangingPunct="1">
              <a:defRPr/>
            </a:pPr>
            <a:r>
              <a:rPr lang="en-US" dirty="0"/>
              <a:t>2-14 (NEW)</a:t>
            </a:r>
            <a:br>
              <a:rPr lang="en-US" dirty="0"/>
            </a:br>
            <a:r>
              <a:rPr lang="en-US" dirty="0"/>
              <a:t>shot clock STATE ADOPTION 2022-23</a:t>
            </a:r>
          </a:p>
        </p:txBody>
      </p:sp>
      <p:sp>
        <p:nvSpPr>
          <p:cNvPr id="9" name="Content Placeholder 8">
            <a:extLst>
              <a:ext uri="{FF2B5EF4-FFF2-40B4-BE49-F238E27FC236}">
                <a16:creationId xmlns:a16="http://schemas.microsoft.com/office/drawing/2014/main" id="{A90CF915-4324-497E-8CF1-270C18594D0F}"/>
              </a:ext>
            </a:extLst>
          </p:cNvPr>
          <p:cNvSpPr>
            <a:spLocks noGrp="1"/>
          </p:cNvSpPr>
          <p:nvPr>
            <p:ph idx="1"/>
          </p:nvPr>
        </p:nvSpPr>
        <p:spPr>
          <a:xfrm>
            <a:off x="6528389" y="3338624"/>
            <a:ext cx="4883797" cy="1204912"/>
          </a:xfrm>
        </p:spPr>
        <p:txBody>
          <a:bodyPr/>
          <a:lstStyle/>
          <a:p>
            <a:pPr marL="0" indent="0">
              <a:buNone/>
              <a:defRPr/>
            </a:pPr>
            <a:r>
              <a:rPr lang="en-US" dirty="0"/>
              <a:t>NFHS permits state association adoption of the shot clock, effective with the 2022-23 season.</a:t>
            </a:r>
          </a:p>
          <a:p>
            <a:pPr marL="0" indent="0" eaLnBrk="1" hangingPunct="1">
              <a:buFont typeface="Wingdings" panose="05000000000000000000" pitchFamily="2" charset="2"/>
              <a:buNone/>
              <a:defRPr/>
            </a:pPr>
            <a:endParaRPr lang="en-US" sz="1725" dirty="0"/>
          </a:p>
        </p:txBody>
      </p:sp>
      <p:sp>
        <p:nvSpPr>
          <p:cNvPr id="4" name="Footer Placeholder 3">
            <a:extLst>
              <a:ext uri="{FF2B5EF4-FFF2-40B4-BE49-F238E27FC236}">
                <a16:creationId xmlns:a16="http://schemas.microsoft.com/office/drawing/2014/main" id="{68F6A3D5-4DE0-42F0-9476-7707D7A46132}"/>
              </a:ext>
            </a:extLst>
          </p:cNvPr>
          <p:cNvSpPr>
            <a:spLocks noGrp="1"/>
          </p:cNvSpPr>
          <p:nvPr>
            <p:ph type="ftr" sz="quarter" idx="11"/>
          </p:nvPr>
        </p:nvSpPr>
        <p:spPr/>
        <p:txBody>
          <a:bodyPr/>
          <a:lstStyle/>
          <a:p>
            <a:pPr defTabSz="685800">
              <a:defRPr/>
            </a:pPr>
            <a:r>
              <a:rPr lang="en-US">
                <a:solidFill>
                  <a:srgbClr val="414B56"/>
                </a:solidFill>
              </a:rPr>
              <a:t>www.nfhs.org</a:t>
            </a:r>
          </a:p>
        </p:txBody>
      </p:sp>
      <p:pic>
        <p:nvPicPr>
          <p:cNvPr id="88070" name="Picture 6" descr="A picture containing text, athletic game, sport&#10;&#10;Description automatically generated">
            <a:extLst>
              <a:ext uri="{FF2B5EF4-FFF2-40B4-BE49-F238E27FC236}">
                <a16:creationId xmlns:a16="http://schemas.microsoft.com/office/drawing/2014/main" id="{9533E9C9-DAF1-4B6C-ACF9-ADC64E79BCE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40985" y="2317870"/>
            <a:ext cx="3990879" cy="3619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039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13">
            <a:extLst>
              <a:ext uri="{FF2B5EF4-FFF2-40B4-BE49-F238E27FC236}">
                <a16:creationId xmlns:a16="http://schemas.microsoft.com/office/drawing/2014/main" id="{D49C3E3F-C9AD-450B-8A16-8F730850C491}"/>
              </a:ext>
            </a:extLst>
          </p:cNvPr>
          <p:cNvSpPr>
            <a:spLocks noGrp="1" noChangeArrowheads="1"/>
          </p:cNvSpPr>
          <p:nvPr>
            <p:ph type="title"/>
          </p:nvPr>
        </p:nvSpPr>
        <p:spPr/>
        <p:txBody>
          <a:bodyPr/>
          <a:lstStyle/>
          <a:p>
            <a:pPr eaLnBrk="1" hangingPunct="1">
              <a:defRPr/>
            </a:pPr>
            <a:r>
              <a:rPr lang="en-US" altLang="en-US" dirty="0"/>
              <a:t>Foul Reporting &amp; Switching on Offensive Calls</a:t>
            </a:r>
          </a:p>
        </p:txBody>
      </p:sp>
      <p:sp>
        <p:nvSpPr>
          <p:cNvPr id="168974" name="Rectangle 14">
            <a:extLst>
              <a:ext uri="{FF2B5EF4-FFF2-40B4-BE49-F238E27FC236}">
                <a16:creationId xmlns:a16="http://schemas.microsoft.com/office/drawing/2014/main" id="{A1968FF2-37CD-4BC9-A92E-756FE33044D8}"/>
              </a:ext>
            </a:extLst>
          </p:cNvPr>
          <p:cNvSpPr>
            <a:spLocks noGrp="1" noChangeArrowheads="1"/>
          </p:cNvSpPr>
          <p:nvPr>
            <p:ph idx="1"/>
          </p:nvPr>
        </p:nvSpPr>
        <p:spPr>
          <a:xfrm>
            <a:off x="1940985" y="2027583"/>
            <a:ext cx="3545415" cy="3776869"/>
          </a:xfrm>
        </p:spPr>
        <p:txBody>
          <a:bodyPr/>
          <a:lstStyle/>
          <a:p>
            <a:pPr eaLnBrk="1" hangingPunct="1">
              <a:buFont typeface="Wingdings" panose="05000000000000000000" pitchFamily="2" charset="2"/>
              <a:buNone/>
              <a:defRPr/>
            </a:pPr>
            <a:r>
              <a:rPr lang="en-US" kern="100" dirty="0"/>
              <a:t> </a:t>
            </a:r>
          </a:p>
          <a:p>
            <a:pPr>
              <a:defRPr/>
            </a:pPr>
            <a:r>
              <a:rPr lang="en-US" kern="100" dirty="0"/>
              <a:t>T calls foul opposite, reports and moves opposite to become new L.</a:t>
            </a:r>
          </a:p>
          <a:p>
            <a:pPr eaLnBrk="1" hangingPunct="1">
              <a:buFont typeface="Wingdings" panose="05000000000000000000" pitchFamily="2" charset="2"/>
              <a:buNone/>
              <a:defRPr/>
            </a:pPr>
            <a:endParaRPr lang="en-US" sz="1400" kern="100" dirty="0"/>
          </a:p>
          <a:p>
            <a:pPr>
              <a:defRPr/>
            </a:pPr>
            <a:r>
              <a:rPr lang="en-US" kern="100" dirty="0"/>
              <a:t>Old C becomes new C.</a:t>
            </a:r>
          </a:p>
          <a:p>
            <a:pPr eaLnBrk="1" hangingPunct="1">
              <a:buFont typeface="Wingdings" panose="05000000000000000000" pitchFamily="2" charset="2"/>
              <a:buNone/>
              <a:defRPr/>
            </a:pPr>
            <a:endParaRPr lang="en-US" sz="1400" kern="100" dirty="0"/>
          </a:p>
          <a:p>
            <a:pPr>
              <a:defRPr/>
            </a:pPr>
            <a:r>
              <a:rPr lang="en-US" kern="100" dirty="0"/>
              <a:t>L goes to sideline to administer throw-in and becomes new T.</a:t>
            </a:r>
          </a:p>
        </p:txBody>
      </p:sp>
      <p:sp>
        <p:nvSpPr>
          <p:cNvPr id="180229" name="TextBox 5">
            <a:extLst>
              <a:ext uri="{FF2B5EF4-FFF2-40B4-BE49-F238E27FC236}">
                <a16:creationId xmlns:a16="http://schemas.microsoft.com/office/drawing/2014/main" id="{A2C50600-FEB6-4EBC-8FEA-FAB25C16A40C}"/>
              </a:ext>
            </a:extLst>
          </p:cNvPr>
          <p:cNvSpPr txBox="1">
            <a:spLocks noChangeArrowheads="1"/>
          </p:cNvSpPr>
          <p:nvPr/>
        </p:nvSpPr>
        <p:spPr bwMode="auto">
          <a:xfrm>
            <a:off x="5317435" y="1411357"/>
            <a:ext cx="711641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en-US" altLang="en-US" sz="2800" dirty="0">
              <a:solidFill>
                <a:srgbClr val="00205B"/>
              </a:solidFill>
              <a:latin typeface="+mn-lt"/>
            </a:endParaRPr>
          </a:p>
          <a:p>
            <a:pPr algn="ctr" eaLnBrk="1" hangingPunct="1">
              <a:buFontTx/>
              <a:buNone/>
            </a:pPr>
            <a:r>
              <a:rPr lang="en-US" altLang="en-US" sz="2800" dirty="0">
                <a:solidFill>
                  <a:srgbClr val="00205B"/>
                </a:solidFill>
                <a:latin typeface="+mn-lt"/>
              </a:rPr>
              <a:t>Backcourt to Frontcourt - No Free Throws</a:t>
            </a:r>
          </a:p>
          <a:p>
            <a:pPr algn="ctr" eaLnBrk="1" hangingPunct="1">
              <a:buFontTx/>
              <a:buNone/>
            </a:pPr>
            <a:endParaRPr lang="en-US" altLang="en-US" sz="2800" dirty="0">
              <a:solidFill>
                <a:srgbClr val="00205B"/>
              </a:solidFill>
              <a:latin typeface="+mn-lt"/>
            </a:endParaRPr>
          </a:p>
        </p:txBody>
      </p:sp>
      <p:pic>
        <p:nvPicPr>
          <p:cNvPr id="180230" name="Picture Placeholder 14">
            <a:extLst>
              <a:ext uri="{FF2B5EF4-FFF2-40B4-BE49-F238E27FC236}">
                <a16:creationId xmlns:a16="http://schemas.microsoft.com/office/drawing/2014/main" id="{1D2FB321-5088-4CF9-9C89-E0F5EE5DC486}"/>
              </a:ext>
            </a:extLst>
          </p:cNvPr>
          <p:cNvPicPr>
            <a:picLocks noChangeAspect="1"/>
          </p:cNvPicPr>
          <p:nvPr/>
        </p:nvPicPr>
        <p:blipFill>
          <a:blip r:embed="rId3" cstate="email">
            <a:extLst>
              <a:ext uri="{28A0092B-C50C-407E-A947-70E740481C1C}">
                <a14:useLocalDpi xmlns:a14="http://schemas.microsoft.com/office/drawing/2010/main"/>
              </a:ext>
            </a:extLst>
          </a:blip>
          <a:srcRect l="13934" t="12502" r="13934" b="24947"/>
          <a:stretch>
            <a:fillRect/>
          </a:stretch>
        </p:blipFill>
        <p:spPr bwMode="auto">
          <a:xfrm>
            <a:off x="6932543" y="2352192"/>
            <a:ext cx="4239040" cy="410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89638"/>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13">
            <a:extLst>
              <a:ext uri="{FF2B5EF4-FFF2-40B4-BE49-F238E27FC236}">
                <a16:creationId xmlns:a16="http://schemas.microsoft.com/office/drawing/2014/main" id="{176A6824-017B-43BC-9C04-A71DD1A88097}"/>
              </a:ext>
            </a:extLst>
          </p:cNvPr>
          <p:cNvSpPr>
            <a:spLocks noGrp="1" noChangeArrowheads="1"/>
          </p:cNvSpPr>
          <p:nvPr>
            <p:ph type="title"/>
          </p:nvPr>
        </p:nvSpPr>
        <p:spPr/>
        <p:txBody>
          <a:bodyPr/>
          <a:lstStyle/>
          <a:p>
            <a:pPr eaLnBrk="1" hangingPunct="1">
              <a:defRPr/>
            </a:pPr>
            <a:r>
              <a:rPr lang="en-US" altLang="en-US" dirty="0"/>
              <a:t>Foul Reporting &amp; Switching on Offensive Calls</a:t>
            </a:r>
          </a:p>
        </p:txBody>
      </p:sp>
      <p:sp>
        <p:nvSpPr>
          <p:cNvPr id="168974" name="Rectangle 14">
            <a:extLst>
              <a:ext uri="{FF2B5EF4-FFF2-40B4-BE49-F238E27FC236}">
                <a16:creationId xmlns:a16="http://schemas.microsoft.com/office/drawing/2014/main" id="{9CD6ADC2-D0C7-4B0F-A840-423F47C05A30}"/>
              </a:ext>
            </a:extLst>
          </p:cNvPr>
          <p:cNvSpPr>
            <a:spLocks noGrp="1" noChangeArrowheads="1"/>
          </p:cNvSpPr>
          <p:nvPr>
            <p:ph idx="1"/>
          </p:nvPr>
        </p:nvSpPr>
        <p:spPr>
          <a:xfrm>
            <a:off x="1940986" y="1818860"/>
            <a:ext cx="3853528" cy="3180523"/>
          </a:xfrm>
        </p:spPr>
        <p:txBody>
          <a:bodyPr/>
          <a:lstStyle/>
          <a:p>
            <a:pPr eaLnBrk="1" hangingPunct="1">
              <a:buFont typeface="Wingdings" panose="05000000000000000000" pitchFamily="2" charset="2"/>
              <a:buNone/>
              <a:defRPr/>
            </a:pPr>
            <a:endParaRPr lang="en-US" kern="100" dirty="0"/>
          </a:p>
          <a:p>
            <a:pPr>
              <a:defRPr/>
            </a:pPr>
            <a:r>
              <a:rPr lang="en-US" kern="100" dirty="0"/>
              <a:t>C calls tableside, reports and slides down to become new L.</a:t>
            </a:r>
          </a:p>
          <a:p>
            <a:pPr eaLnBrk="1" hangingPunct="1">
              <a:buFont typeface="Wingdings" panose="05000000000000000000" pitchFamily="2" charset="2"/>
              <a:buNone/>
              <a:defRPr/>
            </a:pPr>
            <a:endParaRPr lang="en-US" sz="1400" kern="100" dirty="0"/>
          </a:p>
          <a:p>
            <a:pPr>
              <a:defRPr/>
            </a:pPr>
            <a:r>
              <a:rPr lang="en-US" kern="100" dirty="0"/>
              <a:t>Old T becomes new C.</a:t>
            </a:r>
          </a:p>
          <a:p>
            <a:pPr eaLnBrk="1" hangingPunct="1">
              <a:buFont typeface="Wingdings" panose="05000000000000000000" pitchFamily="2" charset="2"/>
              <a:buNone/>
              <a:defRPr/>
            </a:pPr>
            <a:endParaRPr lang="en-US" sz="1400" kern="100" dirty="0"/>
          </a:p>
          <a:p>
            <a:pPr>
              <a:defRPr/>
            </a:pPr>
            <a:r>
              <a:rPr lang="en-US" kern="100" dirty="0"/>
              <a:t>L goes to sideline to administer throw-in and </a:t>
            </a:r>
            <a:br>
              <a:rPr lang="en-US" kern="100" dirty="0"/>
            </a:br>
            <a:r>
              <a:rPr lang="en-US" kern="100" dirty="0"/>
              <a:t>becomes new T.</a:t>
            </a:r>
          </a:p>
        </p:txBody>
      </p:sp>
      <p:sp>
        <p:nvSpPr>
          <p:cNvPr id="182277" name="TextBox 5">
            <a:extLst>
              <a:ext uri="{FF2B5EF4-FFF2-40B4-BE49-F238E27FC236}">
                <a16:creationId xmlns:a16="http://schemas.microsoft.com/office/drawing/2014/main" id="{947D88C3-4196-42DF-ABDE-C91DA04624F2}"/>
              </a:ext>
            </a:extLst>
          </p:cNvPr>
          <p:cNvSpPr txBox="1">
            <a:spLocks noChangeArrowheads="1"/>
          </p:cNvSpPr>
          <p:nvPr/>
        </p:nvSpPr>
        <p:spPr bwMode="auto">
          <a:xfrm>
            <a:off x="5158409" y="1391478"/>
            <a:ext cx="740465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endParaRPr lang="en-US" altLang="en-US" sz="2800" dirty="0">
              <a:solidFill>
                <a:srgbClr val="00205B"/>
              </a:solidFill>
              <a:latin typeface="Arial" panose="020B0604020202020204" pitchFamily="34" charset="0"/>
            </a:endParaRPr>
          </a:p>
          <a:p>
            <a:pPr algn="ctr" eaLnBrk="1" hangingPunct="1">
              <a:buFontTx/>
              <a:buNone/>
            </a:pPr>
            <a:r>
              <a:rPr lang="en-US" altLang="en-US" sz="2800" dirty="0">
                <a:solidFill>
                  <a:srgbClr val="00205B"/>
                </a:solidFill>
                <a:latin typeface="Arial" panose="020B0604020202020204" pitchFamily="34" charset="0"/>
              </a:rPr>
              <a:t>Backcourt to Frontcourt - No Free Throws</a:t>
            </a:r>
          </a:p>
          <a:p>
            <a:pPr algn="ctr" eaLnBrk="1" hangingPunct="1">
              <a:buFontTx/>
              <a:buNone/>
            </a:pPr>
            <a:endParaRPr lang="en-US" altLang="en-US" sz="2800" dirty="0">
              <a:solidFill>
                <a:srgbClr val="00205B"/>
              </a:solidFill>
              <a:latin typeface="Arial" panose="020B0604020202020204" pitchFamily="34" charset="0"/>
            </a:endParaRPr>
          </a:p>
        </p:txBody>
      </p:sp>
      <p:pic>
        <p:nvPicPr>
          <p:cNvPr id="182278" name="Picture Placeholder 2">
            <a:extLst>
              <a:ext uri="{FF2B5EF4-FFF2-40B4-BE49-F238E27FC236}">
                <a16:creationId xmlns:a16="http://schemas.microsoft.com/office/drawing/2014/main" id="{CC531090-5489-4953-8E6F-590CD0E40529}"/>
              </a:ext>
            </a:extLst>
          </p:cNvPr>
          <p:cNvPicPr>
            <a:picLocks noChangeAspect="1"/>
          </p:cNvPicPr>
          <p:nvPr/>
        </p:nvPicPr>
        <p:blipFill>
          <a:blip r:embed="rId3" cstate="email">
            <a:extLst>
              <a:ext uri="{28A0092B-C50C-407E-A947-70E740481C1C}">
                <a14:useLocalDpi xmlns:a14="http://schemas.microsoft.com/office/drawing/2010/main"/>
              </a:ext>
            </a:extLst>
          </a:blip>
          <a:srcRect l="14975" t="12447" r="14975" b="26813"/>
          <a:stretch>
            <a:fillRect/>
          </a:stretch>
        </p:blipFill>
        <p:spPr bwMode="auto">
          <a:xfrm>
            <a:off x="6954537" y="2370136"/>
            <a:ext cx="4236924" cy="408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3973980"/>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6">
            <a:extLst>
              <a:ext uri="{FF2B5EF4-FFF2-40B4-BE49-F238E27FC236}">
                <a16:creationId xmlns:a16="http://schemas.microsoft.com/office/drawing/2014/main" id="{43995AA2-8194-47A8-B222-BE5863A7871F}"/>
              </a:ext>
            </a:extLst>
          </p:cNvPr>
          <p:cNvSpPr>
            <a:spLocks noGrp="1" noChangeArrowheads="1"/>
          </p:cNvSpPr>
          <p:nvPr>
            <p:ph type="title"/>
          </p:nvPr>
        </p:nvSpPr>
        <p:spPr/>
        <p:txBody>
          <a:bodyPr/>
          <a:lstStyle/>
          <a:p>
            <a:pPr eaLnBrk="1" hangingPunct="1">
              <a:defRPr/>
            </a:pPr>
            <a:r>
              <a:rPr lang="en-US" altLang="en-US"/>
              <a:t>Disqualification Procedure</a:t>
            </a:r>
          </a:p>
        </p:txBody>
      </p:sp>
      <p:sp>
        <p:nvSpPr>
          <p:cNvPr id="173063" name="Rectangle 7">
            <a:extLst>
              <a:ext uri="{FF2B5EF4-FFF2-40B4-BE49-F238E27FC236}">
                <a16:creationId xmlns:a16="http://schemas.microsoft.com/office/drawing/2014/main" id="{8985241C-B39F-489A-BDA7-29078CEED4DC}"/>
              </a:ext>
            </a:extLst>
          </p:cNvPr>
          <p:cNvSpPr>
            <a:spLocks noGrp="1" noChangeArrowheads="1"/>
          </p:cNvSpPr>
          <p:nvPr>
            <p:ph idx="1"/>
          </p:nvPr>
        </p:nvSpPr>
        <p:spPr/>
        <p:txBody>
          <a:bodyPr/>
          <a:lstStyle/>
          <a:p>
            <a:pPr marL="533400" indent="-533400" eaLnBrk="1" hangingPunct="1">
              <a:buFont typeface="Wingdings" panose="05000000000000000000" pitchFamily="2" charset="2"/>
              <a:buAutoNum type="arabicPeriod"/>
              <a:defRPr/>
            </a:pPr>
            <a:r>
              <a:rPr lang="en-US" sz="3600" dirty="0"/>
              <a:t>New table side (C or T) official: </a:t>
            </a:r>
          </a:p>
          <a:p>
            <a:pPr marL="952500" lvl="1" indent="-495300" eaLnBrk="1" hangingPunct="1">
              <a:defRPr/>
            </a:pPr>
            <a:r>
              <a:rPr lang="en-US" sz="3200" dirty="0"/>
              <a:t>Notifies coach, </a:t>
            </a:r>
          </a:p>
          <a:p>
            <a:pPr marL="952500" lvl="1" indent="-495300" eaLnBrk="1" hangingPunct="1">
              <a:defRPr/>
            </a:pPr>
            <a:r>
              <a:rPr lang="en-US" sz="3200" dirty="0"/>
              <a:t>Requests timer to begin 20-second replacement interval,</a:t>
            </a:r>
          </a:p>
          <a:p>
            <a:pPr marL="952500" lvl="1" indent="-495300" eaLnBrk="1" hangingPunct="1">
              <a:defRPr/>
            </a:pPr>
            <a:r>
              <a:rPr lang="en-US" sz="3200" dirty="0"/>
              <a:t>Notifies disqualified player.</a:t>
            </a:r>
          </a:p>
          <a:p>
            <a:pPr marL="569913" indent="-514350" eaLnBrk="1" hangingPunct="1">
              <a:buFont typeface="+mj-lt"/>
              <a:buAutoNum type="arabicPeriod"/>
              <a:defRPr/>
            </a:pPr>
            <a:r>
              <a:rPr lang="en-US" sz="3600" dirty="0"/>
              <a:t>Officials not administering disqualification position for subsequent throw-in or free throw.</a:t>
            </a:r>
          </a:p>
        </p:txBody>
      </p:sp>
    </p:spTree>
    <p:extLst>
      <p:ext uri="{BB962C8B-B14F-4D97-AF65-F5344CB8AC3E}">
        <p14:creationId xmlns:p14="http://schemas.microsoft.com/office/powerpoint/2010/main" val="553529931"/>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Rectangle 6">
            <a:extLst>
              <a:ext uri="{FF2B5EF4-FFF2-40B4-BE49-F238E27FC236}">
                <a16:creationId xmlns:a16="http://schemas.microsoft.com/office/drawing/2014/main" id="{169015EF-0EE1-4399-9C24-E80491AC2CB7}"/>
              </a:ext>
            </a:extLst>
          </p:cNvPr>
          <p:cNvSpPr>
            <a:spLocks noGrp="1" noChangeArrowheads="1"/>
          </p:cNvSpPr>
          <p:nvPr>
            <p:ph type="title"/>
          </p:nvPr>
        </p:nvSpPr>
        <p:spPr/>
        <p:txBody>
          <a:bodyPr/>
          <a:lstStyle/>
          <a:p>
            <a:pPr eaLnBrk="1" hangingPunct="1">
              <a:defRPr/>
            </a:pPr>
            <a:r>
              <a:rPr lang="en-US" altLang="en-US"/>
              <a:t>Disqualification Procedure</a:t>
            </a:r>
          </a:p>
        </p:txBody>
      </p:sp>
      <p:sp>
        <p:nvSpPr>
          <p:cNvPr id="186372" name="Rectangle 7">
            <a:extLst>
              <a:ext uri="{FF2B5EF4-FFF2-40B4-BE49-F238E27FC236}">
                <a16:creationId xmlns:a16="http://schemas.microsoft.com/office/drawing/2014/main" id="{22700D50-DAC0-45B4-B3C5-FB024A4ACBEF}"/>
              </a:ext>
            </a:extLst>
          </p:cNvPr>
          <p:cNvSpPr>
            <a:spLocks noGrp="1"/>
          </p:cNvSpPr>
          <p:nvPr>
            <p:ph idx="1"/>
          </p:nvPr>
        </p:nvSpPr>
        <p:spPr/>
        <p:txBody>
          <a:bodyPr/>
          <a:lstStyle/>
          <a:p>
            <a:pPr marL="533400" indent="-533400" eaLnBrk="1" hangingPunct="1">
              <a:buFont typeface="Arial Black" panose="020B0A04020102020204" pitchFamily="34" charset="0"/>
              <a:buAutoNum type="arabicPeriod" startAt="3"/>
            </a:pPr>
            <a:r>
              <a:rPr lang="en-US" altLang="en-US" sz="3600" dirty="0"/>
              <a:t>Administering official takes a position on division line halfway between center circle and sideline nearest table to administer substitution.</a:t>
            </a:r>
          </a:p>
          <a:p>
            <a:pPr marL="533400" indent="-533400" eaLnBrk="1" hangingPunct="1">
              <a:buFont typeface="Wingdings" panose="05000000000000000000" pitchFamily="2" charset="2"/>
              <a:buNone/>
            </a:pPr>
            <a:endParaRPr lang="en-US" altLang="en-US" dirty="0"/>
          </a:p>
        </p:txBody>
      </p:sp>
    </p:spTree>
    <p:extLst>
      <p:ext uri="{BB962C8B-B14F-4D97-AF65-F5344CB8AC3E}">
        <p14:creationId xmlns:p14="http://schemas.microsoft.com/office/powerpoint/2010/main" val="2261513349"/>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6">
            <a:extLst>
              <a:ext uri="{FF2B5EF4-FFF2-40B4-BE49-F238E27FC236}">
                <a16:creationId xmlns:a16="http://schemas.microsoft.com/office/drawing/2014/main" id="{F8738B19-DE7A-458D-9EAA-432D320FAFCE}"/>
              </a:ext>
            </a:extLst>
          </p:cNvPr>
          <p:cNvSpPr>
            <a:spLocks noGrp="1" noChangeArrowheads="1"/>
          </p:cNvSpPr>
          <p:nvPr>
            <p:ph type="title"/>
          </p:nvPr>
        </p:nvSpPr>
        <p:spPr/>
        <p:txBody>
          <a:bodyPr/>
          <a:lstStyle/>
          <a:p>
            <a:pPr eaLnBrk="1" hangingPunct="1">
              <a:defRPr/>
            </a:pPr>
            <a:r>
              <a:rPr lang="en-US" altLang="en-US"/>
              <a:t>Free Throws</a:t>
            </a:r>
          </a:p>
        </p:txBody>
      </p:sp>
      <p:sp>
        <p:nvSpPr>
          <p:cNvPr id="179207" name="Rectangle 7">
            <a:extLst>
              <a:ext uri="{FF2B5EF4-FFF2-40B4-BE49-F238E27FC236}">
                <a16:creationId xmlns:a16="http://schemas.microsoft.com/office/drawing/2014/main" id="{C596C4EB-1DFD-47A5-83B6-681C69F3C6FA}"/>
              </a:ext>
            </a:extLst>
          </p:cNvPr>
          <p:cNvSpPr>
            <a:spLocks noGrp="1" noChangeArrowheads="1"/>
          </p:cNvSpPr>
          <p:nvPr>
            <p:ph idx="1"/>
          </p:nvPr>
        </p:nvSpPr>
        <p:spPr/>
        <p:txBody>
          <a:bodyPr/>
          <a:lstStyle/>
          <a:p>
            <a:pPr marL="228600" indent="-228600" eaLnBrk="1" hangingPunct="1">
              <a:defRPr/>
            </a:pPr>
            <a:r>
              <a:rPr lang="en-US" sz="3000" dirty="0">
                <a:cs typeface="Arial" charset="0"/>
              </a:rPr>
              <a:t>Calling official becomes T – observes all action and assists with violations, rebounding action and fouls.</a:t>
            </a:r>
          </a:p>
          <a:p>
            <a:pPr marL="228600" indent="-228600" eaLnBrk="1" hangingPunct="1">
              <a:defRPr/>
            </a:pPr>
            <a:r>
              <a:rPr lang="en-US" sz="3000" dirty="0">
                <a:cs typeface="Arial" charset="0"/>
              </a:rPr>
              <a:t>L administers all free throws – has responsibility for bottom lane space and three spaces on the opposite line.</a:t>
            </a:r>
            <a:endParaRPr lang="en-US" sz="3000" dirty="0">
              <a:cs typeface="Times New Roman" pitchFamily="18" charset="0"/>
            </a:endParaRPr>
          </a:p>
          <a:p>
            <a:pPr marL="228600" indent="-228600" eaLnBrk="1" hangingPunct="1">
              <a:defRPr/>
            </a:pPr>
            <a:r>
              <a:rPr lang="en-US" sz="3000" dirty="0">
                <a:cs typeface="Arial" charset="0"/>
              </a:rPr>
              <a:t>C has responsibility for shooter, flight of ball, and top two lane spaces on opposite line.</a:t>
            </a:r>
            <a:endParaRPr lang="en-US" sz="3000" dirty="0">
              <a:cs typeface="Times New Roman" pitchFamily="18" charset="0"/>
            </a:endParaRPr>
          </a:p>
          <a:p>
            <a:pPr marL="228600" indent="-228600" eaLnBrk="1" hangingPunct="1">
              <a:defRPr/>
            </a:pPr>
            <a:r>
              <a:rPr lang="en-US" sz="3000" dirty="0">
                <a:cs typeface="Arial" charset="0"/>
              </a:rPr>
              <a:t>C and T close down on last shot attempt.</a:t>
            </a:r>
          </a:p>
          <a:p>
            <a:pPr marL="533400" indent="-533400" eaLnBrk="1" hangingPunct="1">
              <a:buFont typeface="Wingdings" panose="05000000000000000000" pitchFamily="2" charset="2"/>
              <a:buNone/>
              <a:defRPr/>
            </a:pPr>
            <a:endParaRPr lang="en-US" dirty="0"/>
          </a:p>
        </p:txBody>
      </p:sp>
    </p:spTree>
    <p:extLst>
      <p:ext uri="{BB962C8B-B14F-4D97-AF65-F5344CB8AC3E}">
        <p14:creationId xmlns:p14="http://schemas.microsoft.com/office/powerpoint/2010/main" val="1438309387"/>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6">
            <a:extLst>
              <a:ext uri="{FF2B5EF4-FFF2-40B4-BE49-F238E27FC236}">
                <a16:creationId xmlns:a16="http://schemas.microsoft.com/office/drawing/2014/main" id="{81C1304A-A3B6-4B1C-9C98-FD6E78F4A63D}"/>
              </a:ext>
            </a:extLst>
          </p:cNvPr>
          <p:cNvSpPr>
            <a:spLocks noGrp="1" noChangeArrowheads="1"/>
          </p:cNvSpPr>
          <p:nvPr>
            <p:ph type="title"/>
          </p:nvPr>
        </p:nvSpPr>
        <p:spPr/>
        <p:txBody>
          <a:bodyPr/>
          <a:lstStyle/>
          <a:p>
            <a:pPr eaLnBrk="1" hangingPunct="1">
              <a:defRPr/>
            </a:pPr>
            <a:r>
              <a:rPr lang="en-US" altLang="en-US"/>
              <a:t>Free Throws</a:t>
            </a:r>
          </a:p>
        </p:txBody>
      </p:sp>
      <p:sp>
        <p:nvSpPr>
          <p:cNvPr id="179207" name="Rectangle 7">
            <a:extLst>
              <a:ext uri="{FF2B5EF4-FFF2-40B4-BE49-F238E27FC236}">
                <a16:creationId xmlns:a16="http://schemas.microsoft.com/office/drawing/2014/main" id="{21C5F212-0729-4B03-A882-FE673798816E}"/>
              </a:ext>
            </a:extLst>
          </p:cNvPr>
          <p:cNvSpPr>
            <a:spLocks noGrp="1" noChangeArrowheads="1"/>
          </p:cNvSpPr>
          <p:nvPr>
            <p:ph idx="1"/>
          </p:nvPr>
        </p:nvSpPr>
        <p:spPr/>
        <p:txBody>
          <a:bodyPr/>
          <a:lstStyle/>
          <a:p>
            <a:pPr eaLnBrk="1" hangingPunct="1">
              <a:spcBef>
                <a:spcPts val="600"/>
              </a:spcBef>
              <a:defRPr/>
            </a:pPr>
            <a:r>
              <a:rPr lang="en-US" sz="3400" dirty="0"/>
              <a:t>T</a:t>
            </a:r>
            <a:r>
              <a:rPr lang="en-US" sz="3400" dirty="0">
                <a:solidFill>
                  <a:srgbClr val="003798"/>
                </a:solidFill>
              </a:rPr>
              <a:t> </a:t>
            </a:r>
            <a:r>
              <a:rPr lang="en-US" sz="3400" dirty="0"/>
              <a:t>is at approximately the 28-foot mark and just inside the tableside boundary line – </a:t>
            </a:r>
            <a:r>
              <a:rPr lang="en-US" sz="3400" i="1" dirty="0"/>
              <a:t>NOT</a:t>
            </a:r>
            <a:r>
              <a:rPr lang="en-US" sz="3400" dirty="0"/>
              <a:t> at the division line.</a:t>
            </a:r>
          </a:p>
          <a:p>
            <a:pPr eaLnBrk="1" hangingPunct="1">
              <a:spcBef>
                <a:spcPts val="600"/>
              </a:spcBef>
              <a:defRPr/>
            </a:pPr>
            <a:r>
              <a:rPr lang="en-US" sz="3400" dirty="0"/>
              <a:t>L</a:t>
            </a:r>
            <a:r>
              <a:rPr lang="en-US" sz="3400" dirty="0">
                <a:solidFill>
                  <a:srgbClr val="FF0000"/>
                </a:solidFill>
              </a:rPr>
              <a:t> </a:t>
            </a:r>
            <a:r>
              <a:rPr lang="en-US" sz="3400" dirty="0"/>
              <a:t>is approximately 4 feet from near lane line for </a:t>
            </a:r>
            <a:r>
              <a:rPr lang="en-US" sz="3400" i="1" dirty="0"/>
              <a:t>ALL</a:t>
            </a:r>
            <a:r>
              <a:rPr lang="en-US" sz="3400" dirty="0"/>
              <a:t> free throws.</a:t>
            </a:r>
          </a:p>
          <a:p>
            <a:pPr eaLnBrk="1" hangingPunct="1">
              <a:spcBef>
                <a:spcPts val="600"/>
              </a:spcBef>
              <a:defRPr/>
            </a:pPr>
            <a:r>
              <a:rPr lang="en-US" sz="3400" dirty="0"/>
              <a:t>C</a:t>
            </a:r>
            <a:r>
              <a:rPr lang="en-US" sz="3400" dirty="0">
                <a:solidFill>
                  <a:srgbClr val="00B050"/>
                </a:solidFill>
              </a:rPr>
              <a:t> </a:t>
            </a:r>
            <a:r>
              <a:rPr lang="en-US" sz="3400" dirty="0"/>
              <a:t>is halfway between the near lane line and the sideline; just above the free-throw line extended.</a:t>
            </a:r>
          </a:p>
          <a:p>
            <a:pPr marL="228600" indent="-228600" eaLnBrk="1" hangingPunct="1">
              <a:defRPr/>
            </a:pPr>
            <a:endParaRPr lang="en-US" sz="3000" dirty="0">
              <a:cs typeface="Arial" charset="0"/>
            </a:endParaRPr>
          </a:p>
          <a:p>
            <a:pPr marL="533400" indent="-533400" eaLnBrk="1" hangingPunct="1">
              <a:buFont typeface="Wingdings" panose="05000000000000000000" pitchFamily="2" charset="2"/>
              <a:buNone/>
              <a:defRPr/>
            </a:pPr>
            <a:endParaRPr lang="en-US" dirty="0"/>
          </a:p>
        </p:txBody>
      </p:sp>
    </p:spTree>
    <p:extLst>
      <p:ext uri="{BB962C8B-B14F-4D97-AF65-F5344CB8AC3E}">
        <p14:creationId xmlns:p14="http://schemas.microsoft.com/office/powerpoint/2010/main" val="1269730066"/>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9" name="Rectangle 11">
            <a:extLst>
              <a:ext uri="{FF2B5EF4-FFF2-40B4-BE49-F238E27FC236}">
                <a16:creationId xmlns:a16="http://schemas.microsoft.com/office/drawing/2014/main" id="{0B845960-DFD6-4419-9E8D-6D1766D2F6EB}"/>
              </a:ext>
            </a:extLst>
          </p:cNvPr>
          <p:cNvSpPr>
            <a:spLocks noGrp="1" noChangeArrowheads="1"/>
          </p:cNvSpPr>
          <p:nvPr>
            <p:ph type="title"/>
          </p:nvPr>
        </p:nvSpPr>
        <p:spPr/>
        <p:txBody>
          <a:bodyPr/>
          <a:lstStyle/>
          <a:p>
            <a:pPr eaLnBrk="1" hangingPunct="1">
              <a:defRPr/>
            </a:pPr>
            <a:r>
              <a:rPr lang="en-US" altLang="en-US"/>
              <a:t>Free Throws</a:t>
            </a:r>
          </a:p>
        </p:txBody>
      </p:sp>
      <p:sp>
        <p:nvSpPr>
          <p:cNvPr id="192516" name="Rectangle 12">
            <a:extLst>
              <a:ext uri="{FF2B5EF4-FFF2-40B4-BE49-F238E27FC236}">
                <a16:creationId xmlns:a16="http://schemas.microsoft.com/office/drawing/2014/main" id="{745C4B9A-EF4F-449E-9A1D-47A4222F4E66}"/>
              </a:ext>
            </a:extLst>
          </p:cNvPr>
          <p:cNvSpPr>
            <a:spLocks noGrp="1"/>
          </p:cNvSpPr>
          <p:nvPr>
            <p:ph idx="1"/>
          </p:nvPr>
        </p:nvSpPr>
        <p:spPr>
          <a:xfrm>
            <a:off x="7106478" y="2199764"/>
            <a:ext cx="4861156" cy="4128012"/>
          </a:xfrm>
        </p:spPr>
        <p:txBody>
          <a:bodyPr/>
          <a:lstStyle/>
          <a:p>
            <a:pPr eaLnBrk="1" hangingPunct="1">
              <a:buFont typeface="Wingdings" panose="05000000000000000000" pitchFamily="2" charset="2"/>
              <a:buNone/>
            </a:pPr>
            <a:endParaRPr lang="en-US" altLang="en-US" dirty="0"/>
          </a:p>
          <a:p>
            <a:r>
              <a:rPr lang="en-US" altLang="en-US" dirty="0"/>
              <a:t>Calling official becomes T</a:t>
            </a:r>
          </a:p>
          <a:p>
            <a:pPr eaLnBrk="1" hangingPunct="1">
              <a:buFont typeface="Wingdings" panose="05000000000000000000" pitchFamily="2" charset="2"/>
              <a:buNone/>
            </a:pPr>
            <a:endParaRPr lang="en-US" altLang="en-US" sz="1400" dirty="0"/>
          </a:p>
          <a:p>
            <a:r>
              <a:rPr lang="en-US" altLang="en-US" dirty="0"/>
              <a:t>L administers all throws</a:t>
            </a:r>
          </a:p>
          <a:p>
            <a:pPr eaLnBrk="1" hangingPunct="1">
              <a:buFont typeface="Wingdings" panose="05000000000000000000" pitchFamily="2" charset="2"/>
              <a:buNone/>
            </a:pPr>
            <a:endParaRPr lang="en-US" altLang="en-US" sz="1400" dirty="0"/>
          </a:p>
          <a:p>
            <a:r>
              <a:rPr lang="en-US" altLang="en-US" dirty="0"/>
              <a:t>C and T close down on last shot attempt</a:t>
            </a:r>
          </a:p>
          <a:p>
            <a:pPr eaLnBrk="1" hangingPunct="1"/>
            <a:endParaRPr lang="en-US" altLang="en-US" dirty="0"/>
          </a:p>
        </p:txBody>
      </p:sp>
      <p:pic>
        <p:nvPicPr>
          <p:cNvPr id="192517" name="Picture 6" descr="diagram 69.jpg">
            <a:extLst>
              <a:ext uri="{FF2B5EF4-FFF2-40B4-BE49-F238E27FC236}">
                <a16:creationId xmlns:a16="http://schemas.microsoft.com/office/drawing/2014/main" id="{A99157C8-7521-4599-AD26-BCBB73CEC841}"/>
              </a:ext>
            </a:extLst>
          </p:cNvPr>
          <p:cNvPicPr>
            <a:picLocks noChangeAspect="1"/>
          </p:cNvPicPr>
          <p:nvPr/>
        </p:nvPicPr>
        <p:blipFill>
          <a:blip r:embed="rId3" cstate="email">
            <a:extLst>
              <a:ext uri="{28A0092B-C50C-407E-A947-70E740481C1C}">
                <a14:useLocalDpi xmlns:a14="http://schemas.microsoft.com/office/drawing/2010/main"/>
              </a:ext>
            </a:extLst>
          </a:blip>
          <a:srcRect b="-2326"/>
          <a:stretch>
            <a:fillRect/>
          </a:stretch>
        </p:blipFill>
        <p:spPr bwMode="auto">
          <a:xfrm>
            <a:off x="1709529" y="1944797"/>
            <a:ext cx="4971693" cy="412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453597"/>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8">
            <a:extLst>
              <a:ext uri="{FF2B5EF4-FFF2-40B4-BE49-F238E27FC236}">
                <a16:creationId xmlns:a16="http://schemas.microsoft.com/office/drawing/2014/main" id="{EC96832D-CF16-4F55-BBE0-0C491A7DE11E}"/>
              </a:ext>
            </a:extLst>
          </p:cNvPr>
          <p:cNvSpPr>
            <a:spLocks noGrp="1" noChangeArrowheads="1"/>
          </p:cNvSpPr>
          <p:nvPr>
            <p:ph type="title"/>
          </p:nvPr>
        </p:nvSpPr>
        <p:spPr/>
        <p:txBody>
          <a:bodyPr/>
          <a:lstStyle/>
          <a:p>
            <a:pPr eaLnBrk="1" hangingPunct="1">
              <a:defRPr/>
            </a:pPr>
            <a:r>
              <a:rPr lang="en-US" altLang="en-US"/>
              <a:t>Time-Outs &amp; Intermissions</a:t>
            </a:r>
          </a:p>
        </p:txBody>
      </p:sp>
      <p:sp>
        <p:nvSpPr>
          <p:cNvPr id="194564" name="Rectangle 9">
            <a:extLst>
              <a:ext uri="{FF2B5EF4-FFF2-40B4-BE49-F238E27FC236}">
                <a16:creationId xmlns:a16="http://schemas.microsoft.com/office/drawing/2014/main" id="{662540C1-4377-4069-8A25-DF9C68EE588B}"/>
              </a:ext>
            </a:extLst>
          </p:cNvPr>
          <p:cNvSpPr>
            <a:spLocks noGrp="1"/>
          </p:cNvSpPr>
          <p:nvPr>
            <p:ph idx="1"/>
          </p:nvPr>
        </p:nvSpPr>
        <p:spPr/>
        <p:txBody>
          <a:bodyPr/>
          <a:lstStyle/>
          <a:p>
            <a:pPr eaLnBrk="1" hangingPunct="1"/>
            <a:r>
              <a:rPr lang="en-US" altLang="en-US" sz="3200" dirty="0">
                <a:cs typeface="Arial" panose="020B0604020202020204" pitchFamily="34" charset="0"/>
              </a:rPr>
              <a:t>Administering official stays with ball at resumption of play location – puts ball on floor if movement is necessary.</a:t>
            </a:r>
          </a:p>
          <a:p>
            <a:pPr eaLnBrk="1" hangingPunct="1"/>
            <a:r>
              <a:rPr lang="en-US" altLang="en-US" sz="3200" dirty="0">
                <a:cs typeface="Arial" panose="020B0604020202020204" pitchFamily="34" charset="0"/>
              </a:rPr>
              <a:t>Positioning of two free officials:</a:t>
            </a:r>
          </a:p>
          <a:p>
            <a:pPr lvl="1" eaLnBrk="1" hangingPunct="1"/>
            <a:r>
              <a:rPr lang="en-US" altLang="en-US" sz="3000" dirty="0">
                <a:cs typeface="Arial" panose="020B0604020202020204" pitchFamily="34" charset="0"/>
              </a:rPr>
              <a:t>60-second time-out/intermission – nearest block </a:t>
            </a:r>
          </a:p>
          <a:p>
            <a:pPr lvl="1" eaLnBrk="1" hangingPunct="1"/>
            <a:r>
              <a:rPr lang="en-US" altLang="en-US" sz="3000" dirty="0">
                <a:cs typeface="Arial" panose="020B0604020202020204" pitchFamily="34" charset="0"/>
              </a:rPr>
              <a:t>30-second time-out – top of three-point arc</a:t>
            </a:r>
          </a:p>
          <a:p>
            <a:pPr eaLnBrk="1" hangingPunct="1"/>
            <a:r>
              <a:rPr lang="en-US" altLang="en-US" sz="3200" dirty="0">
                <a:cs typeface="Arial" panose="020B0604020202020204" pitchFamily="34" charset="0"/>
              </a:rPr>
              <a:t>Officials should observe bench and table activity.</a:t>
            </a:r>
          </a:p>
        </p:txBody>
      </p:sp>
    </p:spTree>
    <p:extLst>
      <p:ext uri="{BB962C8B-B14F-4D97-AF65-F5344CB8AC3E}">
        <p14:creationId xmlns:p14="http://schemas.microsoft.com/office/powerpoint/2010/main" val="354725639"/>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7">
            <a:extLst>
              <a:ext uri="{FF2B5EF4-FFF2-40B4-BE49-F238E27FC236}">
                <a16:creationId xmlns:a16="http://schemas.microsoft.com/office/drawing/2014/main" id="{08583B94-5666-40D9-AFD1-AAD587AC0D55}"/>
              </a:ext>
            </a:extLst>
          </p:cNvPr>
          <p:cNvSpPr>
            <a:spLocks noGrp="1" noChangeArrowheads="1"/>
          </p:cNvSpPr>
          <p:nvPr>
            <p:ph type="title"/>
          </p:nvPr>
        </p:nvSpPr>
        <p:spPr/>
        <p:txBody>
          <a:bodyPr/>
          <a:lstStyle/>
          <a:p>
            <a:pPr eaLnBrk="1" hangingPunct="1">
              <a:defRPr/>
            </a:pPr>
            <a:r>
              <a:rPr lang="en-US" altLang="en-US"/>
              <a:t>Time-outs &amp; Intermissions</a:t>
            </a:r>
          </a:p>
        </p:txBody>
      </p:sp>
      <p:pic>
        <p:nvPicPr>
          <p:cNvPr id="112646" name="Picture 6" descr="pg 82 - #70">
            <a:extLst>
              <a:ext uri="{FF2B5EF4-FFF2-40B4-BE49-F238E27FC236}">
                <a16:creationId xmlns:a16="http://schemas.microsoft.com/office/drawing/2014/main" id="{4878FF92-597F-4365-AF03-509203F9338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13384" y="1926838"/>
            <a:ext cx="6927573" cy="4516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9349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12646"/>
                                        </p:tgtEl>
                                        <p:attrNameLst>
                                          <p:attrName>style.visibility</p:attrName>
                                        </p:attrNameLst>
                                      </p:cBhvr>
                                      <p:to>
                                        <p:strVal val="visible"/>
                                      </p:to>
                                    </p:set>
                                    <p:animEffect transition="in" filter="dissolve">
                                      <p:cBhvr>
                                        <p:cTn id="7" dur="500"/>
                                        <p:tgtEl>
                                          <p:spTgt spid="11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8">
            <a:extLst>
              <a:ext uri="{FF2B5EF4-FFF2-40B4-BE49-F238E27FC236}">
                <a16:creationId xmlns:a16="http://schemas.microsoft.com/office/drawing/2014/main" id="{6BD12680-AFC7-407E-B72F-3B9D7F4C1D63}"/>
              </a:ext>
            </a:extLst>
          </p:cNvPr>
          <p:cNvSpPr>
            <a:spLocks noGrp="1" noChangeArrowheads="1"/>
          </p:cNvSpPr>
          <p:nvPr>
            <p:ph type="title"/>
          </p:nvPr>
        </p:nvSpPr>
        <p:spPr/>
        <p:txBody>
          <a:bodyPr/>
          <a:lstStyle/>
          <a:p>
            <a:pPr eaLnBrk="1" hangingPunct="1">
              <a:defRPr/>
            </a:pPr>
            <a:r>
              <a:rPr lang="en-US" altLang="en-US"/>
              <a:t>Last-Second Shot</a:t>
            </a:r>
          </a:p>
        </p:txBody>
      </p:sp>
      <p:sp>
        <p:nvSpPr>
          <p:cNvPr id="198660" name="Rectangle 9">
            <a:extLst>
              <a:ext uri="{FF2B5EF4-FFF2-40B4-BE49-F238E27FC236}">
                <a16:creationId xmlns:a16="http://schemas.microsoft.com/office/drawing/2014/main" id="{4A38E43F-4AD6-4A60-9D3D-91D73D828101}"/>
              </a:ext>
            </a:extLst>
          </p:cNvPr>
          <p:cNvSpPr>
            <a:spLocks noGrp="1"/>
          </p:cNvSpPr>
          <p:nvPr>
            <p:ph idx="1"/>
          </p:nvPr>
        </p:nvSpPr>
        <p:spPr/>
        <p:txBody>
          <a:bodyPr/>
          <a:lstStyle/>
          <a:p>
            <a:pPr eaLnBrk="1" hangingPunct="1"/>
            <a:r>
              <a:rPr lang="en-US" altLang="en-US" sz="3400" dirty="0"/>
              <a:t>C or T – Opposite table official is responsible. </a:t>
            </a:r>
          </a:p>
          <a:p>
            <a:pPr eaLnBrk="1" hangingPunct="1"/>
            <a:r>
              <a:rPr lang="en-US" altLang="en-US" sz="3400" dirty="0"/>
              <a:t>L may offer assistance or be responsible on fast break.</a:t>
            </a:r>
          </a:p>
          <a:p>
            <a:pPr eaLnBrk="1" hangingPunct="1"/>
            <a:r>
              <a:rPr lang="en-US" altLang="en-US" sz="3400" dirty="0"/>
              <a:t>Responsible official communicates with partners that they have the last-second shot.</a:t>
            </a:r>
          </a:p>
          <a:p>
            <a:pPr eaLnBrk="1" hangingPunct="1"/>
            <a:r>
              <a:rPr lang="en-US" altLang="en-US" sz="3400" dirty="0"/>
              <a:t>Discuss during pregame.</a:t>
            </a:r>
          </a:p>
          <a:p>
            <a:pPr eaLnBrk="1" hangingPunct="1"/>
            <a:endParaRPr lang="en-US" altLang="en-US" dirty="0"/>
          </a:p>
        </p:txBody>
      </p:sp>
    </p:spTree>
    <p:extLst>
      <p:ext uri="{BB962C8B-B14F-4D97-AF65-F5344CB8AC3E}">
        <p14:creationId xmlns:p14="http://schemas.microsoft.com/office/powerpoint/2010/main" val="254136104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61668-68AE-407D-9A43-594B7D2F4A9E}"/>
              </a:ext>
            </a:extLst>
          </p:cNvPr>
          <p:cNvSpPr>
            <a:spLocks noGrp="1"/>
          </p:cNvSpPr>
          <p:nvPr>
            <p:ph type="title"/>
          </p:nvPr>
        </p:nvSpPr>
        <p:spPr/>
        <p:txBody>
          <a:bodyPr/>
          <a:lstStyle/>
          <a:p>
            <a:pPr eaLnBrk="1" hangingPunct="1">
              <a:lnSpc>
                <a:spcPct val="107000"/>
              </a:lnSpc>
              <a:spcBef>
                <a:spcPts val="0"/>
              </a:spcBef>
              <a:spcAft>
                <a:spcPts val="0"/>
              </a:spcAft>
              <a:defRPr/>
            </a:pPr>
            <a:r>
              <a:rPr lang="en-US" sz="3000" dirty="0">
                <a:ea typeface="Times New Roman" panose="02020603050405020304" pitchFamily="18" charset="0"/>
                <a:cs typeface="Arial" panose="020B0604020202020204" pitchFamily="34" charset="0"/>
              </a:rPr>
              <a:t>3-5-4</a:t>
            </a:r>
            <a:r>
              <a:rPr lang="en-US" sz="3000" cap="none" dirty="0">
                <a:ea typeface="Times New Roman" panose="02020603050405020304" pitchFamily="18" charset="0"/>
                <a:cs typeface="Arial" panose="020B0604020202020204" pitchFamily="34" charset="0"/>
              </a:rPr>
              <a:t>e</a:t>
            </a:r>
            <a:r>
              <a:rPr lang="en-US" sz="3000" dirty="0">
                <a:ea typeface="Times New Roman" panose="02020603050405020304" pitchFamily="18" charset="0"/>
                <a:cs typeface="Arial" panose="020B0604020202020204" pitchFamily="34" charset="0"/>
              </a:rPr>
              <a:t> (NEW) HEAD COVERINGS </a:t>
            </a:r>
            <a:br>
              <a:rPr lang="en-US" sz="3000" dirty="0">
                <a:ea typeface="Times New Roman" panose="02020603050405020304" pitchFamily="18" charset="0"/>
                <a:cs typeface="Arial" panose="020B0604020202020204" pitchFamily="34" charset="0"/>
              </a:rPr>
            </a:br>
            <a:r>
              <a:rPr lang="en-US" sz="3000" dirty="0">
                <a:ea typeface="Times New Roman" panose="02020603050405020304" pitchFamily="18" charset="0"/>
                <a:cs typeface="Arial" panose="020B0604020202020204" pitchFamily="34" charset="0"/>
              </a:rPr>
              <a:t>FOR RELIGIOUS REASONS</a:t>
            </a:r>
            <a:endParaRPr lang="en-US" sz="3000" dirty="0"/>
          </a:p>
        </p:txBody>
      </p:sp>
      <p:sp>
        <p:nvSpPr>
          <p:cNvPr id="33795" name="Content Placeholder 2">
            <a:extLst>
              <a:ext uri="{FF2B5EF4-FFF2-40B4-BE49-F238E27FC236}">
                <a16:creationId xmlns:a16="http://schemas.microsoft.com/office/drawing/2014/main" id="{7A52FB4D-8BC5-4B81-9C21-766895A99A5E}"/>
              </a:ext>
            </a:extLst>
          </p:cNvPr>
          <p:cNvSpPr>
            <a:spLocks noGrp="1" noChangeArrowheads="1"/>
          </p:cNvSpPr>
          <p:nvPr>
            <p:ph idx="1"/>
          </p:nvPr>
        </p:nvSpPr>
        <p:spPr/>
        <p:txBody>
          <a:bodyPr/>
          <a:lstStyle/>
          <a:p>
            <a:pPr>
              <a:lnSpc>
                <a:spcPct val="107000"/>
              </a:lnSpc>
              <a:tabLst>
                <a:tab pos="259556" algn="l"/>
              </a:tabLst>
              <a:defRPr/>
            </a:pPr>
            <a:r>
              <a:rPr lang="en-US" altLang="en-US" dirty="0">
                <a:ea typeface="'calibri',sans-serif"/>
                <a:cs typeface="Calibri" panose="020F0502020204030204" pitchFamily="34" charset="0"/>
              </a:rPr>
              <a:t>Head coverings worn for religious reasons shall not be made of abrasive or hard materials; and must fit securely so that they are highly unlikely to come off during play. </a:t>
            </a:r>
          </a:p>
          <a:p>
            <a:pPr marL="0" eaLnBrk="1" hangingPunct="1">
              <a:lnSpc>
                <a:spcPct val="107000"/>
              </a:lnSpc>
              <a:tabLst>
                <a:tab pos="259556" algn="l"/>
              </a:tabLst>
              <a:defRPr/>
            </a:pPr>
            <a:endParaRPr lang="en-US" altLang="en-US" sz="2400" dirty="0">
              <a:ea typeface="Calibri" panose="020F0502020204030204" pitchFamily="34" charset="0"/>
              <a:cs typeface="Times New Roman" panose="02020603050405020304" pitchFamily="18" charset="0"/>
            </a:endParaRPr>
          </a:p>
          <a:p>
            <a:pPr marL="225425" indent="-225425" eaLnBrk="1" hangingPunct="1">
              <a:lnSpc>
                <a:spcPct val="107000"/>
              </a:lnSpc>
              <a:buFont typeface="Wingdings" panose="05000000000000000000" pitchFamily="2" charset="2"/>
              <a:buNone/>
              <a:tabLst>
                <a:tab pos="259556" algn="l"/>
              </a:tabLst>
              <a:defRPr/>
            </a:pPr>
            <a:r>
              <a:rPr lang="en-US" altLang="en-US" sz="2400" dirty="0">
                <a:ea typeface="'calibri',sans-serif"/>
                <a:cs typeface="Calibri" panose="020F0502020204030204" pitchFamily="34" charset="0"/>
              </a:rPr>
              <a:t>	</a:t>
            </a:r>
            <a:r>
              <a:rPr lang="en-US" altLang="en-US" b="1" dirty="0">
                <a:ea typeface="'calibri',sans-serif"/>
                <a:cs typeface="Calibri" panose="020F0502020204030204" pitchFamily="34" charset="0"/>
              </a:rPr>
              <a:t>NOTE</a:t>
            </a:r>
            <a:r>
              <a:rPr lang="en-US" altLang="en-US" dirty="0">
                <a:ea typeface="'calibri',sans-serif"/>
                <a:cs typeface="Calibri" panose="020F0502020204030204" pitchFamily="34" charset="0"/>
              </a:rPr>
              <a:t>: The State Association shall be notified, after the contest, if there is a concern about a head covering worn for religious reasons.</a:t>
            </a:r>
            <a:endParaRPr lang="en-US" altLang="en-US" dirty="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74BDE79-75E6-4D40-9B76-2CE826B7379E}"/>
              </a:ext>
            </a:extLst>
          </p:cNvPr>
          <p:cNvSpPr>
            <a:spLocks noGrp="1"/>
          </p:cNvSpPr>
          <p:nvPr>
            <p:ph type="ftr" sz="quarter" idx="11"/>
          </p:nvPr>
        </p:nvSpPr>
        <p:spPr/>
        <p:txBody>
          <a:bodyPr/>
          <a:lstStyle/>
          <a:p>
            <a:pPr defTabSz="685800">
              <a:defRPr/>
            </a:pPr>
            <a:r>
              <a:rPr lang="en-US">
                <a:solidFill>
                  <a:srgbClr val="414B56"/>
                </a:solidFill>
              </a:rPr>
              <a:t>www.nfhs.org</a:t>
            </a:r>
          </a:p>
        </p:txBody>
      </p:sp>
    </p:spTree>
    <p:extLst>
      <p:ext uri="{BB962C8B-B14F-4D97-AF65-F5344CB8AC3E}">
        <p14:creationId xmlns:p14="http://schemas.microsoft.com/office/powerpoint/2010/main" val="24769006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4B547-4C4A-4A61-A26F-9D02E904A10C}"/>
              </a:ext>
            </a:extLst>
          </p:cNvPr>
          <p:cNvSpPr>
            <a:spLocks noGrp="1"/>
          </p:cNvSpPr>
          <p:nvPr>
            <p:ph type="title"/>
          </p:nvPr>
        </p:nvSpPr>
        <p:spPr/>
        <p:txBody>
          <a:bodyPr/>
          <a:lstStyle/>
          <a:p>
            <a:pPr eaLnBrk="1" hangingPunct="1">
              <a:defRPr/>
            </a:pPr>
            <a:r>
              <a:rPr lang="en-US"/>
              <a:t>Thank you!</a:t>
            </a:r>
            <a:br>
              <a:rPr lang="en-US"/>
            </a:br>
            <a:br>
              <a:rPr lang="en-US"/>
            </a:br>
            <a:r>
              <a:rPr lang="en-US"/>
              <a:t> </a:t>
            </a:r>
            <a:endParaRPr lang="en-US" dirty="0"/>
          </a:p>
        </p:txBody>
      </p:sp>
      <p:sp>
        <p:nvSpPr>
          <p:cNvPr id="200707" name="Text Placeholder 2">
            <a:extLst>
              <a:ext uri="{FF2B5EF4-FFF2-40B4-BE49-F238E27FC236}">
                <a16:creationId xmlns:a16="http://schemas.microsoft.com/office/drawing/2014/main" id="{E1160A94-4A9D-48C0-A0EB-C321932195CB}"/>
              </a:ext>
            </a:extLst>
          </p:cNvPr>
          <p:cNvSpPr>
            <a:spLocks noGrp="1"/>
          </p:cNvSpPr>
          <p:nvPr>
            <p:ph type="body" idx="1"/>
          </p:nvPr>
        </p:nvSpPr>
        <p:spPr/>
        <p:txBody>
          <a:bodyPr/>
          <a:lstStyle/>
          <a:p>
            <a:pPr eaLnBrk="1" hangingPunct="1"/>
            <a:r>
              <a:rPr lang="en-US" altLang="en-US"/>
              <a:t> www.nfhs.org </a:t>
            </a:r>
          </a:p>
        </p:txBody>
      </p:sp>
      <p:pic>
        <p:nvPicPr>
          <p:cNvPr id="200708" name="Picture 7">
            <a:extLst>
              <a:ext uri="{FF2B5EF4-FFF2-40B4-BE49-F238E27FC236}">
                <a16:creationId xmlns:a16="http://schemas.microsoft.com/office/drawing/2014/main" id="{1B08A207-6AAF-484A-B85B-0E74BD8B117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1114"/>
            <a:ext cx="2922104"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09" name="Picture 7">
            <a:extLst>
              <a:ext uri="{FF2B5EF4-FFF2-40B4-BE49-F238E27FC236}">
                <a16:creationId xmlns:a16="http://schemas.microsoft.com/office/drawing/2014/main" id="{D4E5A80D-A79E-4305-B6AE-8EF9A806419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193696" y="-11113"/>
            <a:ext cx="2998304"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10" name="Picture 1">
            <a:extLst>
              <a:ext uri="{FF2B5EF4-FFF2-40B4-BE49-F238E27FC236}">
                <a16:creationId xmlns:a16="http://schemas.microsoft.com/office/drawing/2014/main" id="{30130920-DAF0-473E-A0EB-97C5A20D601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22104" y="-11114"/>
            <a:ext cx="2226366"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11" name="Picture 9">
            <a:extLst>
              <a:ext uri="{FF2B5EF4-FFF2-40B4-BE49-F238E27FC236}">
                <a16:creationId xmlns:a16="http://schemas.microsoft.com/office/drawing/2014/main" id="{E9252538-8653-4481-8413-6B6BB583532A}"/>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48470" y="-11114"/>
            <a:ext cx="4045226"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836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C47AA-6C0E-44B1-80B1-126ED229EAB7}"/>
              </a:ext>
            </a:extLst>
          </p:cNvPr>
          <p:cNvSpPr>
            <a:spLocks noGrp="1"/>
          </p:cNvSpPr>
          <p:nvPr>
            <p:ph type="title"/>
          </p:nvPr>
        </p:nvSpPr>
        <p:spPr/>
        <p:txBody>
          <a:bodyPr/>
          <a:lstStyle/>
          <a:p>
            <a:pPr eaLnBrk="1" hangingPunct="1">
              <a:defRPr/>
            </a:pPr>
            <a:r>
              <a:rPr lang="en-US" dirty="0"/>
              <a:t>3-5-4</a:t>
            </a:r>
            <a:r>
              <a:rPr lang="en-US" cap="none" dirty="0"/>
              <a:t>e</a:t>
            </a:r>
            <a:r>
              <a:rPr lang="en-US" dirty="0"/>
              <a:t> (NEW)</a:t>
            </a:r>
            <a:br>
              <a:rPr lang="en-US" dirty="0"/>
            </a:br>
            <a:r>
              <a:rPr lang="en-US" dirty="0"/>
              <a:t>RELIGIOUS HEAD COVERINGS</a:t>
            </a:r>
          </a:p>
        </p:txBody>
      </p:sp>
      <p:sp>
        <p:nvSpPr>
          <p:cNvPr id="6" name="Content Placeholder 2">
            <a:extLst>
              <a:ext uri="{FF2B5EF4-FFF2-40B4-BE49-F238E27FC236}">
                <a16:creationId xmlns:a16="http://schemas.microsoft.com/office/drawing/2014/main" id="{E9B12E51-AD5A-497A-A42F-6A5AF8E64613}"/>
              </a:ext>
            </a:extLst>
          </p:cNvPr>
          <p:cNvSpPr>
            <a:spLocks noGrp="1"/>
          </p:cNvSpPr>
          <p:nvPr>
            <p:ph idx="1"/>
          </p:nvPr>
        </p:nvSpPr>
        <p:spPr>
          <a:xfrm>
            <a:off x="7274727" y="3429000"/>
            <a:ext cx="4522787" cy="1055355"/>
          </a:xfrm>
        </p:spPr>
        <p:txBody>
          <a:bodyPr/>
          <a:lstStyle/>
          <a:p>
            <a:pPr marL="0" indent="0" eaLnBrk="1" hangingPunct="1">
              <a:buFont typeface="Wingdings" panose="05000000000000000000" pitchFamily="2" charset="2"/>
              <a:buNone/>
              <a:defRPr/>
            </a:pPr>
            <a:r>
              <a:rPr lang="en-US" dirty="0"/>
              <a:t>Players may wear head coverings for religious reasons.</a:t>
            </a:r>
          </a:p>
        </p:txBody>
      </p:sp>
      <p:sp>
        <p:nvSpPr>
          <p:cNvPr id="4" name="Footer Placeholder 3">
            <a:extLst>
              <a:ext uri="{FF2B5EF4-FFF2-40B4-BE49-F238E27FC236}">
                <a16:creationId xmlns:a16="http://schemas.microsoft.com/office/drawing/2014/main" id="{C824C64C-23DE-49B4-9DD4-89435D33143E}"/>
              </a:ext>
            </a:extLst>
          </p:cNvPr>
          <p:cNvSpPr>
            <a:spLocks noGrp="1"/>
          </p:cNvSpPr>
          <p:nvPr>
            <p:ph type="ftr" sz="quarter" idx="11"/>
          </p:nvPr>
        </p:nvSpPr>
        <p:spPr/>
        <p:txBody>
          <a:bodyPr/>
          <a:lstStyle/>
          <a:p>
            <a:pPr defTabSz="685800">
              <a:defRPr/>
            </a:pPr>
            <a:r>
              <a:rPr lang="en-US">
                <a:solidFill>
                  <a:srgbClr val="414B56"/>
                </a:solidFill>
              </a:rPr>
              <a:t>www.nfhs.org</a:t>
            </a:r>
          </a:p>
        </p:txBody>
      </p:sp>
      <p:pic>
        <p:nvPicPr>
          <p:cNvPr id="92165" name="Picture 6" descr="A picture containing text, vector graphics&#10;&#10;Description automatically generated">
            <a:extLst>
              <a:ext uri="{FF2B5EF4-FFF2-40B4-BE49-F238E27FC236}">
                <a16:creationId xmlns:a16="http://schemas.microsoft.com/office/drawing/2014/main" id="{657CA1CD-53E0-46F1-B7B4-654AFE7FFC8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40985" y="2314426"/>
            <a:ext cx="5053510" cy="3639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755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65E40D30-9C73-443A-B169-4F63DF636D34}"/>
              </a:ext>
            </a:extLst>
          </p:cNvPr>
          <p:cNvSpPr>
            <a:spLocks noGrp="1" noChangeArrowheads="1"/>
          </p:cNvSpPr>
          <p:nvPr>
            <p:ph type="title"/>
          </p:nvPr>
        </p:nvSpPr>
        <p:spPr/>
        <p:txBody>
          <a:bodyPr/>
          <a:lstStyle/>
          <a:p>
            <a:pPr>
              <a:lnSpc>
                <a:spcPct val="107000"/>
              </a:lnSpc>
            </a:pPr>
            <a:r>
              <a:rPr lang="en-US" altLang="en-US" sz="3000" cap="none" dirty="0">
                <a:solidFill>
                  <a:srgbClr val="002972"/>
                </a:solidFill>
                <a:ea typeface="Arial" panose="020B0604020202020204" pitchFamily="34" charset="0"/>
                <a:cs typeface="Calibri" panose="020F0502020204030204" pitchFamily="34" charset="0"/>
              </a:rPr>
              <a:t>3-5-4f EXCEPTION HEAD COVERING FOR MEDICAL OR COSMETIC REASONS </a:t>
            </a:r>
          </a:p>
        </p:txBody>
      </p:sp>
      <p:sp>
        <p:nvSpPr>
          <p:cNvPr id="30723" name="Content Placeholder 2">
            <a:extLst>
              <a:ext uri="{FF2B5EF4-FFF2-40B4-BE49-F238E27FC236}">
                <a16:creationId xmlns:a16="http://schemas.microsoft.com/office/drawing/2014/main" id="{C50FBBA4-3FF3-456A-8715-75F09D027197}"/>
              </a:ext>
            </a:extLst>
          </p:cNvPr>
          <p:cNvSpPr>
            <a:spLocks noGrp="1" noChangeArrowheads="1"/>
          </p:cNvSpPr>
          <p:nvPr>
            <p:ph idx="1"/>
          </p:nvPr>
        </p:nvSpPr>
        <p:spPr/>
        <p:txBody>
          <a:bodyPr/>
          <a:lstStyle/>
          <a:p>
            <a:pPr>
              <a:lnSpc>
                <a:spcPct val="107000"/>
              </a:lnSpc>
              <a:spcBef>
                <a:spcPts val="0"/>
              </a:spcBef>
              <a:spcAft>
                <a:spcPts val="0"/>
              </a:spcAft>
              <a:defRPr/>
            </a:pPr>
            <a:r>
              <a:rPr lang="en-US" sz="2400" dirty="0">
                <a:ea typeface="'calibri',sans-serif"/>
                <a:cs typeface="Calibri" panose="020F0502020204030204" pitchFamily="34" charset="0"/>
              </a:rPr>
              <a:t>Head decorations and headwear, except those specified above, are prohibited.</a:t>
            </a:r>
            <a:endParaRPr lang="en-US" sz="2400" dirty="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Font typeface="Wingdings" panose="05000000000000000000" pitchFamily="2" charset="2"/>
              <a:buNone/>
              <a:tabLst>
                <a:tab pos="259556" algn="l"/>
              </a:tabLst>
              <a:defRPr/>
            </a:pPr>
            <a:r>
              <a:rPr lang="en-US" sz="2400" dirty="0">
                <a:ea typeface="'calibri',sans-serif"/>
                <a:cs typeface="Calibri" panose="020F0502020204030204" pitchFamily="34" charset="0"/>
              </a:rPr>
              <a:t>	  </a:t>
            </a:r>
          </a:p>
          <a:p>
            <a:pPr marL="0" indent="0">
              <a:lnSpc>
                <a:spcPct val="107000"/>
              </a:lnSpc>
              <a:spcBef>
                <a:spcPts val="0"/>
              </a:spcBef>
              <a:spcAft>
                <a:spcPts val="0"/>
              </a:spcAft>
              <a:buFont typeface="Wingdings" panose="05000000000000000000" pitchFamily="2" charset="2"/>
              <a:buNone/>
              <a:tabLst>
                <a:tab pos="259556" algn="l"/>
              </a:tabLst>
              <a:defRPr/>
            </a:pPr>
            <a:r>
              <a:rPr lang="en-US" sz="2400" b="1" dirty="0">
                <a:ea typeface="'calibri',sans-serif"/>
                <a:cs typeface="Calibri" panose="020F0502020204030204" pitchFamily="34" charset="0"/>
              </a:rPr>
              <a:t>EXCEPTION:</a:t>
            </a:r>
            <a:r>
              <a:rPr lang="en-US" sz="2400" dirty="0">
                <a:ea typeface="'calibri',sans-serif"/>
                <a:cs typeface="Calibri" panose="020F0502020204030204" pitchFamily="34" charset="0"/>
              </a:rPr>
              <a:t> State associations may on an individual basis permit a player to participate while wearing a head covering if it meets the following criteria: For medical or cosmetic reasons - In the event a participant is required by a licensed medical physician to cover the head with a covering or wrap, the physician’s statement is required before the state association can approve a covering or wrap which is not abrasive, hard or dangerous to any other player and which is attached in such a way that it is highly unlikely to come off during play.</a:t>
            </a:r>
            <a:endParaRPr lang="en-US" sz="2400" dirty="0">
              <a:ea typeface="Calibri" panose="020F0502020204030204" pitchFamily="34" charset="0"/>
              <a:cs typeface="Times New Roman" panose="02020603050405020304" pitchFamily="18" charset="0"/>
            </a:endParaRPr>
          </a:p>
          <a:p>
            <a:pPr marL="0" indent="0" eaLnBrk="1" hangingPunct="1">
              <a:buNone/>
              <a:defRPr/>
            </a:pPr>
            <a:endParaRPr lang="en-US" altLang="en-US" sz="1950" dirty="0"/>
          </a:p>
        </p:txBody>
      </p:sp>
      <p:sp>
        <p:nvSpPr>
          <p:cNvPr id="4" name="Footer Placeholder 3">
            <a:extLst>
              <a:ext uri="{FF2B5EF4-FFF2-40B4-BE49-F238E27FC236}">
                <a16:creationId xmlns:a16="http://schemas.microsoft.com/office/drawing/2014/main" id="{8FE787B7-162F-459F-BD7F-9FFB08FD8548}"/>
              </a:ext>
            </a:extLst>
          </p:cNvPr>
          <p:cNvSpPr>
            <a:spLocks noGrp="1"/>
          </p:cNvSpPr>
          <p:nvPr>
            <p:ph type="ftr" sz="quarter" idx="11"/>
          </p:nvPr>
        </p:nvSpPr>
        <p:spPr/>
        <p:txBody>
          <a:bodyPr/>
          <a:lstStyle/>
          <a:p>
            <a:pPr defTabSz="685800">
              <a:defRPr/>
            </a:pPr>
            <a:r>
              <a:rPr lang="en-US">
                <a:solidFill>
                  <a:srgbClr val="414B56"/>
                </a:solidFill>
              </a:rPr>
              <a:t>www.nfhs.org</a:t>
            </a:r>
          </a:p>
        </p:txBody>
      </p:sp>
    </p:spTree>
    <p:extLst>
      <p:ext uri="{BB962C8B-B14F-4D97-AF65-F5344CB8AC3E}">
        <p14:creationId xmlns:p14="http://schemas.microsoft.com/office/powerpoint/2010/main" val="1404199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22DDE-6753-476D-8634-CFD703550A81}"/>
              </a:ext>
            </a:extLst>
          </p:cNvPr>
          <p:cNvSpPr>
            <a:spLocks noGrp="1"/>
          </p:cNvSpPr>
          <p:nvPr>
            <p:ph type="title"/>
          </p:nvPr>
        </p:nvSpPr>
        <p:spPr/>
        <p:txBody>
          <a:bodyPr/>
          <a:lstStyle/>
          <a:p>
            <a:pPr eaLnBrk="1" hangingPunct="1">
              <a:defRPr/>
            </a:pPr>
            <a:r>
              <a:rPr lang="en-US" dirty="0"/>
              <a:t>3-5-4</a:t>
            </a:r>
            <a:r>
              <a:rPr lang="en-US" cap="none" dirty="0"/>
              <a:t>f </a:t>
            </a:r>
            <a:r>
              <a:rPr lang="en-US" dirty="0"/>
              <a:t>Head coverings worn for medical </a:t>
            </a:r>
            <a:br>
              <a:rPr lang="en-US" dirty="0"/>
            </a:br>
            <a:r>
              <a:rPr lang="en-US" dirty="0"/>
              <a:t>or cosmetic reasons</a:t>
            </a:r>
          </a:p>
        </p:txBody>
      </p:sp>
      <p:sp>
        <p:nvSpPr>
          <p:cNvPr id="3" name="Content Placeholder 2">
            <a:extLst>
              <a:ext uri="{FF2B5EF4-FFF2-40B4-BE49-F238E27FC236}">
                <a16:creationId xmlns:a16="http://schemas.microsoft.com/office/drawing/2014/main" id="{C766722D-84DD-4152-8850-37AF3978C77C}"/>
              </a:ext>
            </a:extLst>
          </p:cNvPr>
          <p:cNvSpPr>
            <a:spLocks noGrp="1"/>
          </p:cNvSpPr>
          <p:nvPr>
            <p:ph idx="1"/>
          </p:nvPr>
        </p:nvSpPr>
        <p:spPr>
          <a:xfrm>
            <a:off x="5773815" y="3265047"/>
            <a:ext cx="5741581" cy="1477073"/>
          </a:xfrm>
        </p:spPr>
        <p:txBody>
          <a:bodyPr/>
          <a:lstStyle/>
          <a:p>
            <a:pPr marL="0" indent="0" eaLnBrk="1" hangingPunct="1">
              <a:buFont typeface="Wingdings" panose="05000000000000000000" pitchFamily="2" charset="2"/>
              <a:buNone/>
              <a:defRPr/>
            </a:pPr>
            <a:r>
              <a:rPr lang="en-US" dirty="0"/>
              <a:t>A player who needs to wear a head covering for medical or cosmetic reasons is still required to have a letter of permission from the state association.</a:t>
            </a:r>
          </a:p>
          <a:p>
            <a:pPr marL="0" indent="0" eaLnBrk="1" hangingPunct="1">
              <a:buFont typeface="Wingdings" panose="05000000000000000000" pitchFamily="2" charset="2"/>
              <a:buNone/>
              <a:defRPr/>
            </a:pPr>
            <a:endParaRPr lang="en-US" sz="1950" dirty="0"/>
          </a:p>
        </p:txBody>
      </p:sp>
      <p:sp>
        <p:nvSpPr>
          <p:cNvPr id="4" name="Footer Placeholder 3">
            <a:extLst>
              <a:ext uri="{FF2B5EF4-FFF2-40B4-BE49-F238E27FC236}">
                <a16:creationId xmlns:a16="http://schemas.microsoft.com/office/drawing/2014/main" id="{9725CB31-9162-4A4B-83B0-56B9E0AAD0B7}"/>
              </a:ext>
            </a:extLst>
          </p:cNvPr>
          <p:cNvSpPr>
            <a:spLocks noGrp="1"/>
          </p:cNvSpPr>
          <p:nvPr>
            <p:ph type="ftr" sz="quarter" idx="11"/>
          </p:nvPr>
        </p:nvSpPr>
        <p:spPr/>
        <p:txBody>
          <a:bodyPr/>
          <a:lstStyle/>
          <a:p>
            <a:pPr defTabSz="685800">
              <a:defRPr/>
            </a:pPr>
            <a:r>
              <a:rPr lang="en-US">
                <a:solidFill>
                  <a:srgbClr val="414B56"/>
                </a:solidFill>
              </a:rPr>
              <a:t>www.nfhs.org</a:t>
            </a:r>
          </a:p>
        </p:txBody>
      </p:sp>
      <p:pic>
        <p:nvPicPr>
          <p:cNvPr id="96261" name="Picture 7" descr="A person wearing a mask&#10;&#10;Description automatically generated with medium confidence">
            <a:extLst>
              <a:ext uri="{FF2B5EF4-FFF2-40B4-BE49-F238E27FC236}">
                <a16:creationId xmlns:a16="http://schemas.microsoft.com/office/drawing/2014/main" id="{0AF3A125-EAC4-4938-9BC8-F730C6F395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40985" y="2000769"/>
            <a:ext cx="3832830" cy="432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259758"/>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1-23 NFHS Three-Person Mechanics-Draft" id="{84746390-B262-4646-B0E3-6493B95CE9E6}" vid="{1EB58E9F-3180-4937-B014-BA0E09C81F45}"/>
    </a:ext>
  </a:extLst>
</a:theme>
</file>

<file path=ppt/theme/theme2.xml><?xml version="1.0" encoding="utf-8"?>
<a:theme xmlns:a="http://schemas.openxmlformats.org/drawingml/2006/main" name="5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1-23 NFHS Three-Person Mechanics-Draft" id="{84746390-B262-4646-B0E3-6493B95CE9E6}" vid="{2595866E-E280-49DF-A0F4-ADB9DA669FA6}"/>
    </a:ext>
  </a:extLst>
</a:theme>
</file>

<file path=ppt/theme/theme3.xml><?xml version="1.0" encoding="utf-8"?>
<a:theme xmlns:a="http://schemas.openxmlformats.org/drawingml/2006/main" name="1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1-23 NFHS Three-Person Mechanics-Draft" id="{84746390-B262-4646-B0E3-6493B95CE9E6}" vid="{8F555B22-3141-4323-88E8-D715514661C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2021-23 NFHS Three-Person Mechanics-Updated</Template>
  <TotalTime>3</TotalTime>
  <Words>5897</Words>
  <Application>Microsoft Macintosh PowerPoint</Application>
  <PresentationFormat>Widescreen</PresentationFormat>
  <Paragraphs>624</Paragraphs>
  <Slides>60</Slides>
  <Notes>57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60</vt:i4>
      </vt:variant>
    </vt:vector>
  </HeadingPairs>
  <TitlesOfParts>
    <vt:vector size="69" baseType="lpstr">
      <vt:lpstr>Arial</vt:lpstr>
      <vt:lpstr>Arial Black</vt:lpstr>
      <vt:lpstr>Arial Narrow</vt:lpstr>
      <vt:lpstr>Calibri</vt:lpstr>
      <vt:lpstr>Courier New</vt:lpstr>
      <vt:lpstr>Wingdings</vt:lpstr>
      <vt:lpstr>Office Theme</vt:lpstr>
      <vt:lpstr>5_Office Theme</vt:lpstr>
      <vt:lpstr>1_Office Theme</vt:lpstr>
      <vt:lpstr>2021-23 NFHS Basketball Officials UPDATE</vt:lpstr>
      <vt:lpstr>Mechanic changes</vt:lpstr>
      <vt:lpstr>2-14 (NEW) SHOT CLOCK</vt:lpstr>
      <vt:lpstr>SHOT CLOCK</vt:lpstr>
      <vt:lpstr>2-14 (NEW) shot clock STATE ADOPTION 2022-23</vt:lpstr>
      <vt:lpstr>3-5-4e (NEW) HEAD COVERINGS  FOR RELIGIOUS REASONS</vt:lpstr>
      <vt:lpstr>3-5-4e (NEW) RELIGIOUS HEAD COVERINGS</vt:lpstr>
      <vt:lpstr>3-5-4f EXCEPTION HEAD COVERING FOR MEDICAL OR COSMETIC REASONS </vt:lpstr>
      <vt:lpstr>3-5-4f Head coverings worn for medical  or cosmetic reasons</vt:lpstr>
      <vt:lpstr>The MANUAL- Part 3 - SIGNALS 36 &amp; 37</vt:lpstr>
      <vt:lpstr>ELIMINATION OF TEAM CONTROL SIGNAL</vt:lpstr>
      <vt:lpstr>NFHS Basketball information</vt:lpstr>
      <vt:lpstr>Q-collar</vt:lpstr>
      <vt:lpstr>VISITING team jerseys gray color spectrum chart</vt:lpstr>
      <vt:lpstr>Three-person mechanics</vt:lpstr>
      <vt:lpstr>Presentation topics</vt:lpstr>
      <vt:lpstr>terminology</vt:lpstr>
      <vt:lpstr>terminology</vt:lpstr>
      <vt:lpstr>terminology</vt:lpstr>
      <vt:lpstr>terminology</vt:lpstr>
      <vt:lpstr>terminology</vt:lpstr>
      <vt:lpstr>terminology</vt:lpstr>
      <vt:lpstr>Pregame Positions</vt:lpstr>
      <vt:lpstr>Jump Ball</vt:lpstr>
      <vt:lpstr>Jump ball</vt:lpstr>
      <vt:lpstr>Primary Coverage Areas</vt:lpstr>
      <vt:lpstr>Line coverage</vt:lpstr>
      <vt:lpstr>Inbounds Coverage</vt:lpstr>
      <vt:lpstr>Coverage in Transition</vt:lpstr>
      <vt:lpstr>Press Coverage</vt:lpstr>
      <vt:lpstr>Shot &amp; Rebound Coverage</vt:lpstr>
      <vt:lpstr>Shot &amp; Rebound Coverage</vt:lpstr>
      <vt:lpstr>Three-Point Shot Coverage</vt:lpstr>
      <vt:lpstr>Rotations</vt:lpstr>
      <vt:lpstr>Rotations</vt:lpstr>
      <vt:lpstr>Rotations</vt:lpstr>
      <vt:lpstr>Rotation Sequence</vt:lpstr>
      <vt:lpstr>Transition After Rotation</vt:lpstr>
      <vt:lpstr>Transition Coverage After Rotation</vt:lpstr>
      <vt:lpstr>Throw-In Cues</vt:lpstr>
      <vt:lpstr>End Line Throw-Ins in the Frontcourt</vt:lpstr>
      <vt:lpstr>Sideline Throw-Ins in the Backcourt</vt:lpstr>
      <vt:lpstr>End Line Throw-Ins in the Backcourt</vt:lpstr>
      <vt:lpstr>Foul Reporting</vt:lpstr>
      <vt:lpstr>Fouls &amp; Basic Switching</vt:lpstr>
      <vt:lpstr>Fouls &amp; Basic Switching</vt:lpstr>
      <vt:lpstr>Foul Reporting &amp; Switching</vt:lpstr>
      <vt:lpstr>Foul Reporting &amp; Switching</vt:lpstr>
      <vt:lpstr>Foul Reporting &amp; Switching on Offensive Calls</vt:lpstr>
      <vt:lpstr>Foul Reporting &amp; Switching on Offensive Calls</vt:lpstr>
      <vt:lpstr>Foul Reporting &amp; Switching on Offensive Calls</vt:lpstr>
      <vt:lpstr>Disqualification Procedure</vt:lpstr>
      <vt:lpstr>Disqualification Procedure</vt:lpstr>
      <vt:lpstr>Free Throws</vt:lpstr>
      <vt:lpstr>Free Throws</vt:lpstr>
      <vt:lpstr>Free Throws</vt:lpstr>
      <vt:lpstr>Time-Outs &amp; Intermissions</vt:lpstr>
      <vt:lpstr>Time-outs &amp; Intermissions</vt:lpstr>
      <vt:lpstr>Last-Second Shot</vt:lpstr>
      <vt:lpstr>Thank you!   </vt:lpstr>
    </vt:vector>
  </TitlesOfParts>
  <Company>NFHS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2021-23 NFHS Basketball Officials UPDATE</dc:title>
  <dc:creator>Kathy Caudill</dc:creator>
  <cp:lastModifiedBy>Juli  Kidd</cp:lastModifiedBy>
  <cp:revision>3</cp:revision>
  <dcterms:created xsi:type="dcterms:W3CDTF">2021-08-11T16:04:33Z</dcterms:created>
  <dcterms:modified xsi:type="dcterms:W3CDTF">2021-08-16T19:25:46Z</dcterms:modified>
</cp:coreProperties>
</file>